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6.xml" ContentType="application/inkml+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90" r:id="rId1"/>
    <p:sldMasterId id="2147484106" r:id="rId2"/>
  </p:sldMasterIdLst>
  <p:notesMasterIdLst>
    <p:notesMasterId r:id="rId50"/>
  </p:notesMasterIdLst>
  <p:sldIdLst>
    <p:sldId id="695" r:id="rId3"/>
    <p:sldId id="316" r:id="rId4"/>
    <p:sldId id="694" r:id="rId5"/>
    <p:sldId id="988" r:id="rId6"/>
    <p:sldId id="258" r:id="rId7"/>
    <p:sldId id="298" r:id="rId8"/>
    <p:sldId id="295" r:id="rId9"/>
    <p:sldId id="296" r:id="rId10"/>
    <p:sldId id="282" r:id="rId11"/>
    <p:sldId id="283" r:id="rId12"/>
    <p:sldId id="263" r:id="rId13"/>
    <p:sldId id="710" r:id="rId14"/>
    <p:sldId id="264" r:id="rId15"/>
    <p:sldId id="705" r:id="rId16"/>
    <p:sldId id="707" r:id="rId17"/>
    <p:sldId id="708" r:id="rId18"/>
    <p:sldId id="704" r:id="rId19"/>
    <p:sldId id="702" r:id="rId20"/>
    <p:sldId id="703" r:id="rId21"/>
    <p:sldId id="279" r:id="rId22"/>
    <p:sldId id="980" r:id="rId23"/>
    <p:sldId id="982" r:id="rId24"/>
    <p:sldId id="985" r:id="rId25"/>
    <p:sldId id="986" r:id="rId26"/>
    <p:sldId id="990" r:id="rId27"/>
    <p:sldId id="987" r:id="rId28"/>
    <p:sldId id="294" r:id="rId29"/>
    <p:sldId id="300" r:id="rId30"/>
    <p:sldId id="297" r:id="rId31"/>
    <p:sldId id="290" r:id="rId32"/>
    <p:sldId id="711" r:id="rId33"/>
    <p:sldId id="712" r:id="rId34"/>
    <p:sldId id="713" r:id="rId35"/>
    <p:sldId id="715" r:id="rId36"/>
    <p:sldId id="716" r:id="rId37"/>
    <p:sldId id="284" r:id="rId38"/>
    <p:sldId id="286" r:id="rId39"/>
    <p:sldId id="287" r:id="rId40"/>
    <p:sldId id="288" r:id="rId41"/>
    <p:sldId id="289" r:id="rId42"/>
    <p:sldId id="811" r:id="rId43"/>
    <p:sldId id="814" r:id="rId44"/>
    <p:sldId id="812" r:id="rId45"/>
    <p:sldId id="819" r:id="rId46"/>
    <p:sldId id="291" r:id="rId47"/>
    <p:sldId id="293" r:id="rId48"/>
    <p:sldId id="639" r:id="rId49"/>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520" autoAdjust="0"/>
  </p:normalViewPr>
  <p:slideViewPr>
    <p:cSldViewPr>
      <p:cViewPr varScale="1">
        <p:scale>
          <a:sx n="81" d="100"/>
          <a:sy n="81" d="100"/>
        </p:scale>
        <p:origin x="725" y="62"/>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30T11:42:09.196"/>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0,'944'0,"-919"2,0 0,33 8,-31-4,47 2,-13-8,-41-1,1 0,-1 2,1 1,36 7,-26-2,1-2,46 3,26 4,-65-7,0-2,65-3,28 2,-61 11,-52-9,1 0,27 1,506-3,-267-4,133 2,-399 1,-1 1,36 8,-34-5,0-2,25 2,507-3,-267-4,1652 2,-1919 1,1 1,34 8,-32-6,-1 0,25 1,24-6,-48 0,0 0,-1 2,1 0,0 2,26 5,-24-2,1-2,0-1,1 0,47-3,25 2,-26 10,-53-7,1-2,26 2,507-3,-267-4,-252 3,1 1,53 10,-28-4,1-3,0-2,62-6,-9 1,3080 2,-3168-2,0 0,31-8,-29 5,45-3,-24 7,85-13,-96 9,1 1,67 4,25-2,-49-11,-55 8,48-4,477 7,-266 5,-240-3,1-2,69-12,-56 6,1 3,0 2,62 6,-9 0,-97-3,38 0,0-2,80-12,-98 9,0 1,42 2,-40 2,67-10,-38 2,0 3,94 4,32-1,-85-10,31-2,642 13,-377 3,40-2,-419-2,0 0,30-8,-27 5,43-3,498 7,-276 3,1827-2,-2094 1,-1 2,30 6,-28-4,45 3,505-6,-280-4,1929 2,-2056 13,-15 0,-96-12,0-1,108 14,-53-1,6 1,-58-6,0-3,116-6,-65-1,1300 2,-1399-1,-1-1,1 0,27-9,-40 11,16-5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30T11:43:05.63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56,'3930'0,"-3904"-1,0-2,30-6,-28 3,45-2,288 8,-172 1,-157-3,59-10,-56 6,43-2,492 7,-276 3,1905-2,-2174 1,0 2,34 7,-32-5,47 4,311-9,-184-1,-160 3,53 9,31 3,-63-13,194 13,-187-8,81-4,3 1,-63 9,8 0,63 5,-73-7,-10-1,162 9,-153-20,97 4,-102 10,-54-6,35 2,86-8,-97-2,0 2,87 12,-71-3,0-4,113-4,36 1,-122 10,-57-6,41 2,541-7,-300-3,992 2,-1269 2,52 9,-51-4,50 0,70-9,126 4,-205 10,-56-6,47 2,131-10,80 4,-180 10,50 2,1008-14,-516-1,-479 15,-13 0,471-13,-299-3,-161 16,-13-1,89-15,106 4,-232 10,40 2,1757-13,-892-3,-997 1,-1-2,32-6,-30 4,46-3,10 8,-50 1,0-1,0-1,47-9,57-11,-49 9,26 3,-81 9,-1-3,36-6,-34 4,1 0,36 2,-3-1,15-8,-54 7,43-3,-41 6,42-8,-42 4,43-2,-26 8,-2-1,0-1,50-10,-63 8,0 1,42 1,-44 2,0-1,54-9,-34 2,0 3,0 1,84 6,74-4,-189-1,34-10,-21 5,-13 2,-5-1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30T11:43:20.026"/>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0 213,'1285'0,"-1259"-1,0-1,30-8,-28 5,45-3,497 6,-276 4,4236-2,-4513-1,0 0,0-2,18-4,-16 2,39-3,190 8,28-1,-168-12,-59 7,51-2,838 8,-413 2,-498-4,0 0,29-8,-27 5,44-3,497 7,-276 3,-235-2,1 1,1-2,100-16,-113 10,1 3,79 1,-78 4,0-2,70-11,-79 6,-1 3,60 1,-60 3,0-2,59-9,-17 0,0 3,149 6,-95 3,-68-2,115-15,-99 6,0 4,104 6,-57 1,5562-2,-5659 2,56 10,-56-6,54 1,1218-6,-597-3,-553 16,-13-1,73-15,88 4,-184 10,45 2,-112-12,85 12,-55-5,-1-4,101-6,-56-1,3890 2,-3995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30T11:43:21.753"/>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0 447,'1'-1,"-1"0,0 0,1 0,-1 0,1 0,-1 0,1 0,-1 0,1 1,0-1,-1 0,1 0,0 0,0 1,0-1,0 0,0 1,-1-1,1 1,0-1,0 1,0-1,1 1,-1 0,0 0,0-1,2 1,37-6,-28 5,34-6,102-12,107-5,100-6,-17 6,-147 1,97-6,-35 17,191-4,89-10,-103 2,-134 10,122-1,-342 13,0-3,0-3,87-22,-95 17,-1 3,89-2,140 12,-113 3,-128-2,-22 0,1-1,-1-1,55-11,-55 7,-1 0,48 0,-16 2,19-9,-54 7,43-3,-40 6,41-9,-42 6,41-3,-49 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30T11:43:23.194"/>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0 148,'38'-2,"57"-10,-56 6,52-1,710 8,-621-14,-13-1,401 14,-267 1,-263-3,55-9,-53 4,52 0,44-6,-11 0,-95 11,44-9,-45 5,47-2,-65 8,0-1,0-1,0 0,12-4,-6 1</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8-02T13:55:06.603"/>
    </inkml:context>
    <inkml:brush xml:id="br0">
      <inkml:brushProperty name="width" value="0.05292" units="cm"/>
      <inkml:brushProperty name="height" value="0.05292" units="cm"/>
      <inkml:brushProperty name="color" value="#00B050"/>
    </inkml:brush>
  </inkml:definitions>
  <inkml:trace contextRef="#ctx0" brushRef="#br0">15942 6440 98 0,'0'-7'141'0,"-2"5"-10"16,2-2-3-16,2-1-10 0,-2-1-12 0,1 4-6 0,0-2 1 16,1-1-8-16,-2 0-3 0,0 5 2 0,2-6-5 15,0 3-6-15,-1-1-5 0,1 1-4 16,-1-2-8-16,-1 2-5 0,0 3-1 0,2-6-6 0,0 3-1 15,-2-1-2-15,0 4-7 0,2-4 0 0,-2 4-2 16,-2-5-4-16,2 5-5 0,4-4-4 0,-4 4-1 16,1-2-1-16,-1 2-4 0,0 0-4 0,0 0 0 15,0 0-4-15,0 0 0 0,0 0 0 0,-16 2 0 16,9 1-7-16,1-1 2 0,0 2-4 0,-4 2 0 16,4-1 0-16,-3-1 2 0,4 4 1 0,-4-3 0 15,3 3-7-15,-2-3 1 0,2 5 1 0,1-4-2 0,-2 3-3 16,1-2 6-16,5 1-6 0,-3-3 4 0,0 2 2 15,4 0-4-15,-1-1 1 0,1 0 3 16,-3 0-1-16,6 1 0 0,-2-3 2 0,4 3-2 0,-1-2-2 16,4-2 0-16,1-1 1 0,0 2-1 0,1-1 3 15,1-3-4-15,0 0 2 0,-1 0 0 0,1-1 1 16,-2-1 1-16,-1 0 2 0,-1-2-3 0,0-3 1 16,1-1-2-16,-1-1-4 0,2 0 3 0,-8-2 3 15,3 1-1-15,-4-1-2 0,4 1 0 0,-4-2 2 0,0 2-6 16,-3 0 5-16,2 3-2 0,-4 2 1 15,0-3 2-15,-1 3-4 0,-1 1-10 0,2 3-22 0,-3-2-20 16,1 5-35-16,7-2-28 0,-12 5-73 0,7 1-112 16,1 0-327-16,2 4 144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DA1F35A6-48C2-4171-9667-B7FA903387FB}" type="slidenum">
              <a:rPr lang="en-US" altLang="en-US">
                <a:latin typeface="Arial" panose="020B0604020202020204" pitchFamily="34" charset="0"/>
              </a:rPr>
              <a:pPr/>
              <a:t>5</a:t>
            </a:fld>
            <a:endParaRPr lang="en-US" altLang="en-US">
              <a:latin typeface="Arial" panose="020B0604020202020204" pitchFamily="34" charset="0"/>
            </a:endParaRPr>
          </a:p>
        </p:txBody>
      </p:sp>
      <p:sp>
        <p:nvSpPr>
          <p:cNvPr id="24579" name="Rectangle 2"/>
          <p:cNvSpPr>
            <a:spLocks noGrp="1" noRot="1" noChangeAspect="1" noChangeArrowheads="1" noTextEdit="1"/>
          </p:cNvSpPr>
          <p:nvPr>
            <p:ph type="sldImg"/>
          </p:nvPr>
        </p:nvSpPr>
        <p:spPr>
          <a:xfrm>
            <a:off x="381000" y="685800"/>
            <a:ext cx="6096000" cy="3429000"/>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Area that lecturer is covering, You can see the text book,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latin typeface="Times New Roman" charset="0"/>
                <a:ea typeface="ＭＳ Ｐゴシック" charset="-128"/>
              </a:rPr>
              <a:t>OK, so we’re going to spend some time today looking at various ways you can gain a deeper understanding of yourself. </a:t>
            </a:r>
          </a:p>
          <a:p>
            <a:endParaRPr lang="en-US" dirty="0">
              <a:latin typeface="Times New Roman" charset="0"/>
              <a:ea typeface="ＭＳ Ｐゴシック" charset="-128"/>
            </a:endParaRPr>
          </a:p>
          <a:p>
            <a:r>
              <a:rPr lang="en-US" dirty="0" err="1">
                <a:latin typeface="Times New Roman" charset="0"/>
                <a:ea typeface="ＭＳ Ｐゴシック" charset="-128"/>
              </a:rPr>
              <a:t>Whetton</a:t>
            </a:r>
            <a:r>
              <a:rPr lang="en-US" dirty="0">
                <a:latin typeface="Times New Roman" charset="0"/>
                <a:ea typeface="ＭＳ Ｐゴシック" charset="-128"/>
              </a:rPr>
              <a:t> and Cameron identify</a:t>
            </a:r>
            <a:r>
              <a:rPr lang="en-US" baseline="0" dirty="0">
                <a:latin typeface="Times New Roman" charset="0"/>
                <a:ea typeface="ＭＳ Ｐゴシック" charset="-128"/>
              </a:rPr>
              <a:t> FIVE CORE aspects of self awareness. </a:t>
            </a:r>
          </a:p>
          <a:p>
            <a:endParaRPr lang="en-US" baseline="0" dirty="0">
              <a:latin typeface="Times New Roman" charset="0"/>
              <a:ea typeface="ＭＳ Ｐゴシック" charset="-128"/>
            </a:endParaRPr>
          </a:p>
          <a:p>
            <a:r>
              <a:rPr lang="en-US" b="1" baseline="0" dirty="0">
                <a:latin typeface="Times New Roman" charset="0"/>
                <a:ea typeface="ＭＳ Ｐゴシック" charset="-128"/>
              </a:rPr>
              <a:t>CORE SELF EVALUATION  </a:t>
            </a:r>
            <a:r>
              <a:rPr lang="en-US" baseline="0" dirty="0">
                <a:latin typeface="Times New Roman" charset="0"/>
                <a:ea typeface="ＭＳ Ｐゴシック" charset="-128"/>
              </a:rPr>
              <a:t>captures the essential aspects of personality and we’ll look at a number of tools and theories that have been developed to explore this. </a:t>
            </a:r>
          </a:p>
          <a:p>
            <a:r>
              <a:rPr lang="en-US" b="1" baseline="0" dirty="0">
                <a:latin typeface="Times New Roman" charset="0"/>
                <a:ea typeface="ＭＳ Ｐゴシック" charset="-128"/>
              </a:rPr>
              <a:t>VALUES</a:t>
            </a:r>
            <a:r>
              <a:rPr lang="en-US" baseline="0" dirty="0">
                <a:latin typeface="Times New Roman" charset="0"/>
                <a:ea typeface="ＭＳ Ｐゴシック" charset="-128"/>
              </a:rPr>
              <a:t> relates to your underlying personal standards and moral </a:t>
            </a:r>
            <a:r>
              <a:rPr lang="en-US" baseline="0" dirty="0" err="1">
                <a:latin typeface="Times New Roman" charset="0"/>
                <a:ea typeface="ＭＳ Ｐゴシック" charset="-128"/>
              </a:rPr>
              <a:t>judgement</a:t>
            </a:r>
            <a:r>
              <a:rPr lang="en-US" baseline="0" dirty="0">
                <a:latin typeface="Times New Roman" charset="0"/>
                <a:ea typeface="ＭＳ Ｐゴシック" charset="-128"/>
              </a:rPr>
              <a:t> and, in fact, recognizing your values, and those of others, is really important because values have been found to influence attitudes, preferences and </a:t>
            </a:r>
            <a:r>
              <a:rPr lang="en-US" baseline="0" dirty="0" err="1">
                <a:latin typeface="Times New Roman" charset="0"/>
                <a:ea typeface="ＭＳ Ｐゴシック" charset="-128"/>
              </a:rPr>
              <a:t>behaviours</a:t>
            </a:r>
            <a:r>
              <a:rPr lang="en-US" baseline="0" dirty="0">
                <a:latin typeface="Times New Roman" charset="0"/>
                <a:ea typeface="ＭＳ Ｐゴシック" charset="-128"/>
              </a:rPr>
              <a:t>. </a:t>
            </a:r>
          </a:p>
          <a:p>
            <a:r>
              <a:rPr lang="en-US" b="1" baseline="0" dirty="0">
                <a:latin typeface="Times New Roman" charset="0"/>
                <a:ea typeface="ＭＳ Ｐゴシック" charset="-128"/>
              </a:rPr>
              <a:t>COGNITIVE STYLE </a:t>
            </a:r>
            <a:r>
              <a:rPr lang="en-US" baseline="0" dirty="0">
                <a:latin typeface="Times New Roman" charset="0"/>
                <a:ea typeface="ＭＳ Ｐゴシック" charset="-128"/>
              </a:rPr>
              <a:t>explores how individuals gather and process information and researchers have found that differences in cognitive style influence perception, learning, problem solving ability, decision making and creativity – all of which are important factors in Leadership and Management. </a:t>
            </a:r>
          </a:p>
          <a:p>
            <a:r>
              <a:rPr lang="en-US" b="1" baseline="0" dirty="0">
                <a:latin typeface="Times New Roman" charset="0"/>
                <a:ea typeface="ＭＳ Ｐゴシック" charset="-128"/>
              </a:rPr>
              <a:t>ATTITUDE TOWARDS CHANGE </a:t>
            </a:r>
            <a:r>
              <a:rPr lang="en-US" baseline="0" dirty="0">
                <a:latin typeface="Times New Roman" charset="0"/>
                <a:ea typeface="ＭＳ Ｐゴシック" charset="-128"/>
              </a:rPr>
              <a:t>focuses on an individual’s ability to cope with change and deal with ambiguity and the methods that they use to achieve this. </a:t>
            </a:r>
          </a:p>
          <a:p>
            <a:r>
              <a:rPr lang="en-US" baseline="0" dirty="0">
                <a:latin typeface="Times New Roman" charset="0"/>
                <a:ea typeface="ＭＳ Ｐゴシック" charset="-128"/>
              </a:rPr>
              <a:t>And finally, </a:t>
            </a:r>
            <a:r>
              <a:rPr lang="en-US" b="1" baseline="0" dirty="0">
                <a:latin typeface="Times New Roman" charset="0"/>
                <a:ea typeface="ＭＳ Ｐゴシック" charset="-128"/>
              </a:rPr>
              <a:t>EMOTIONAL INTELLIGENCE </a:t>
            </a:r>
            <a:r>
              <a:rPr lang="en-US" baseline="0" dirty="0">
                <a:latin typeface="Times New Roman" charset="0"/>
                <a:ea typeface="ＭＳ Ｐゴシック" charset="-128"/>
              </a:rPr>
              <a:t>relates to emotional awareness and control and the ability to manage yourself and relationships with others. In fact </a:t>
            </a:r>
            <a:r>
              <a:rPr lang="en-US" baseline="0" dirty="0" err="1">
                <a:latin typeface="Times New Roman" charset="0"/>
                <a:ea typeface="ＭＳ Ｐゴシック" charset="-128"/>
              </a:rPr>
              <a:t>emotinal</a:t>
            </a:r>
            <a:r>
              <a:rPr lang="en-US" baseline="0" dirty="0">
                <a:latin typeface="Times New Roman" charset="0"/>
                <a:ea typeface="ＭＳ Ｐゴシック" charset="-128"/>
              </a:rPr>
              <a:t> intelligence has been found by researchers to be one of the most important factors in accounting for success in Leaders and Managers.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So, we’ll look at each of these in more detail now. </a:t>
            </a:r>
          </a:p>
          <a:p>
            <a:endParaRPr lang="en-US" baseline="0" dirty="0">
              <a:latin typeface="Times New Roman" charset="0"/>
              <a:ea typeface="ＭＳ Ｐゴシック" charset="-128"/>
            </a:endParaRPr>
          </a:p>
          <a:p>
            <a:endParaRPr lang="en-US" dirty="0">
              <a:latin typeface="Times New Roman" charset="0"/>
              <a:ea typeface="ＭＳ Ｐゴシック" charset="-128"/>
            </a:endParaRPr>
          </a:p>
          <a:p>
            <a:endParaRPr lang="en-US" dirty="0">
              <a:latin typeface="Times New Roman" charset="0"/>
              <a:ea typeface="ＭＳ Ｐゴシック" charset="-128"/>
            </a:endParaRPr>
          </a:p>
        </p:txBody>
      </p:sp>
      <p:sp>
        <p:nvSpPr>
          <p:cNvPr id="27652" name="Slide Number Placeholder 3"/>
          <p:cNvSpPr>
            <a:spLocks noGrp="1"/>
          </p:cNvSpPr>
          <p:nvPr>
            <p:ph type="sldNum" sz="quarter" idx="5"/>
          </p:nvPr>
        </p:nvSpPr>
        <p:spPr>
          <a:noFill/>
        </p:spPr>
        <p:txBody>
          <a:bodyPr/>
          <a:lstStyle/>
          <a:p>
            <a:fld id="{16D7D07C-D8AF-4D0E-9D4B-1A1D74D51CEE}" type="slidenum">
              <a:rPr lang="en-US"/>
              <a:pPr/>
              <a:t>15</a:t>
            </a:fld>
            <a:endParaRPr lang="en-US"/>
          </a:p>
        </p:txBody>
      </p:sp>
    </p:spTree>
    <p:extLst>
      <p:ext uri="{BB962C8B-B14F-4D97-AF65-F5344CB8AC3E}">
        <p14:creationId xmlns:p14="http://schemas.microsoft.com/office/powerpoint/2010/main" val="3061470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latin typeface="Times New Roman" charset="0"/>
                <a:ea typeface="ＭＳ Ｐゴシック" charset="-128"/>
              </a:rPr>
              <a:t>OK, so we’re going to spend some time today looking at various ways you can gain a deeper understanding of yourself. </a:t>
            </a:r>
          </a:p>
          <a:p>
            <a:endParaRPr lang="en-US" dirty="0">
              <a:latin typeface="Times New Roman" charset="0"/>
              <a:ea typeface="ＭＳ Ｐゴシック" charset="-128"/>
            </a:endParaRPr>
          </a:p>
          <a:p>
            <a:r>
              <a:rPr lang="en-US" dirty="0" err="1">
                <a:latin typeface="Times New Roman" charset="0"/>
                <a:ea typeface="ＭＳ Ｐゴシック" charset="-128"/>
              </a:rPr>
              <a:t>Whetton</a:t>
            </a:r>
            <a:r>
              <a:rPr lang="en-US" dirty="0">
                <a:latin typeface="Times New Roman" charset="0"/>
                <a:ea typeface="ＭＳ Ｐゴシック" charset="-128"/>
              </a:rPr>
              <a:t> and Cameron identify</a:t>
            </a:r>
            <a:r>
              <a:rPr lang="en-US" baseline="0" dirty="0">
                <a:latin typeface="Times New Roman" charset="0"/>
                <a:ea typeface="ＭＳ Ｐゴシック" charset="-128"/>
              </a:rPr>
              <a:t> FIVE CORE aspects of self awareness. </a:t>
            </a:r>
          </a:p>
          <a:p>
            <a:endParaRPr lang="en-US" baseline="0" dirty="0">
              <a:latin typeface="Times New Roman" charset="0"/>
              <a:ea typeface="ＭＳ Ｐゴシック" charset="-128"/>
            </a:endParaRPr>
          </a:p>
          <a:p>
            <a:r>
              <a:rPr lang="en-US" b="1" baseline="0" dirty="0">
                <a:latin typeface="Times New Roman" charset="0"/>
                <a:ea typeface="ＭＳ Ｐゴシック" charset="-128"/>
              </a:rPr>
              <a:t>CORE SELF EVALUATION  </a:t>
            </a:r>
            <a:r>
              <a:rPr lang="en-US" baseline="0" dirty="0">
                <a:latin typeface="Times New Roman" charset="0"/>
                <a:ea typeface="ＭＳ Ｐゴシック" charset="-128"/>
              </a:rPr>
              <a:t>captures the essential aspects of personality and we’ll look at a number of tools and theories that have been developed to explore this. </a:t>
            </a:r>
          </a:p>
          <a:p>
            <a:r>
              <a:rPr lang="en-US" b="1" baseline="0" dirty="0">
                <a:latin typeface="Times New Roman" charset="0"/>
                <a:ea typeface="ＭＳ Ｐゴシック" charset="-128"/>
              </a:rPr>
              <a:t>VALUES</a:t>
            </a:r>
            <a:r>
              <a:rPr lang="en-US" baseline="0" dirty="0">
                <a:latin typeface="Times New Roman" charset="0"/>
                <a:ea typeface="ＭＳ Ｐゴシック" charset="-128"/>
              </a:rPr>
              <a:t> relates to your underlying personal standards and moral </a:t>
            </a:r>
            <a:r>
              <a:rPr lang="en-US" baseline="0" dirty="0" err="1">
                <a:latin typeface="Times New Roman" charset="0"/>
                <a:ea typeface="ＭＳ Ｐゴシック" charset="-128"/>
              </a:rPr>
              <a:t>judgement</a:t>
            </a:r>
            <a:r>
              <a:rPr lang="en-US" baseline="0" dirty="0">
                <a:latin typeface="Times New Roman" charset="0"/>
                <a:ea typeface="ＭＳ Ｐゴシック" charset="-128"/>
              </a:rPr>
              <a:t> and, in fact, recognizing your values, and those of others, is really important because values have been found to influence attitudes, preferences and </a:t>
            </a:r>
            <a:r>
              <a:rPr lang="en-US" baseline="0" dirty="0" err="1">
                <a:latin typeface="Times New Roman" charset="0"/>
                <a:ea typeface="ＭＳ Ｐゴシック" charset="-128"/>
              </a:rPr>
              <a:t>behaviours</a:t>
            </a:r>
            <a:r>
              <a:rPr lang="en-US" baseline="0" dirty="0">
                <a:latin typeface="Times New Roman" charset="0"/>
                <a:ea typeface="ＭＳ Ｐゴシック" charset="-128"/>
              </a:rPr>
              <a:t>. </a:t>
            </a:r>
          </a:p>
          <a:p>
            <a:r>
              <a:rPr lang="en-US" b="1" baseline="0" dirty="0">
                <a:latin typeface="Times New Roman" charset="0"/>
                <a:ea typeface="ＭＳ Ｐゴシック" charset="-128"/>
              </a:rPr>
              <a:t>COGNITIVE STYLE </a:t>
            </a:r>
            <a:r>
              <a:rPr lang="en-US" baseline="0" dirty="0">
                <a:latin typeface="Times New Roman" charset="0"/>
                <a:ea typeface="ＭＳ Ｐゴシック" charset="-128"/>
              </a:rPr>
              <a:t>explores how individuals gather and process information and researchers have found that differences in cognitive style influence perception, learning, problem solving ability, decision making and creativity – all of which are important factors in Leadership and Management. </a:t>
            </a:r>
          </a:p>
          <a:p>
            <a:r>
              <a:rPr lang="en-US" b="1" baseline="0" dirty="0">
                <a:latin typeface="Times New Roman" charset="0"/>
                <a:ea typeface="ＭＳ Ｐゴシック" charset="-128"/>
              </a:rPr>
              <a:t>ATTITUDE TOWARDS CHANGE </a:t>
            </a:r>
            <a:r>
              <a:rPr lang="en-US" baseline="0" dirty="0">
                <a:latin typeface="Times New Roman" charset="0"/>
                <a:ea typeface="ＭＳ Ｐゴシック" charset="-128"/>
              </a:rPr>
              <a:t>focuses on an individual’s ability to cope with change and deal with ambiguity and the methods that they use to achieve this. </a:t>
            </a:r>
          </a:p>
          <a:p>
            <a:r>
              <a:rPr lang="en-US" baseline="0" dirty="0">
                <a:latin typeface="Times New Roman" charset="0"/>
                <a:ea typeface="ＭＳ Ｐゴシック" charset="-128"/>
              </a:rPr>
              <a:t>And finally, </a:t>
            </a:r>
            <a:r>
              <a:rPr lang="en-US" b="1" baseline="0" dirty="0">
                <a:latin typeface="Times New Roman" charset="0"/>
                <a:ea typeface="ＭＳ Ｐゴシック" charset="-128"/>
              </a:rPr>
              <a:t>EMOTIONAL INTELLIGENCE </a:t>
            </a:r>
            <a:r>
              <a:rPr lang="en-US" baseline="0" dirty="0">
                <a:latin typeface="Times New Roman" charset="0"/>
                <a:ea typeface="ＭＳ Ｐゴシック" charset="-128"/>
              </a:rPr>
              <a:t>relates to emotional awareness and control and the ability to manage yourself and relationships with others. In fact </a:t>
            </a:r>
            <a:r>
              <a:rPr lang="en-US" baseline="0" dirty="0" err="1">
                <a:latin typeface="Times New Roman" charset="0"/>
                <a:ea typeface="ＭＳ Ｐゴシック" charset="-128"/>
              </a:rPr>
              <a:t>emotinal</a:t>
            </a:r>
            <a:r>
              <a:rPr lang="en-US" baseline="0" dirty="0">
                <a:latin typeface="Times New Roman" charset="0"/>
                <a:ea typeface="ＭＳ Ｐゴシック" charset="-128"/>
              </a:rPr>
              <a:t> intelligence has been found by researchers to be one of the most important factors in accounting for success in Leaders and Managers.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So, we’ll look at each of these in more detail now. </a:t>
            </a:r>
          </a:p>
          <a:p>
            <a:endParaRPr lang="en-US" baseline="0" dirty="0">
              <a:latin typeface="Times New Roman" charset="0"/>
              <a:ea typeface="ＭＳ Ｐゴシック" charset="-128"/>
            </a:endParaRPr>
          </a:p>
          <a:p>
            <a:endParaRPr lang="en-US" dirty="0">
              <a:latin typeface="Times New Roman" charset="0"/>
              <a:ea typeface="ＭＳ Ｐゴシック" charset="-128"/>
            </a:endParaRPr>
          </a:p>
          <a:p>
            <a:endParaRPr lang="en-US" dirty="0">
              <a:latin typeface="Times New Roman" charset="0"/>
              <a:ea typeface="ＭＳ Ｐゴシック" charset="-128"/>
            </a:endParaRPr>
          </a:p>
        </p:txBody>
      </p:sp>
      <p:sp>
        <p:nvSpPr>
          <p:cNvPr id="27652" name="Slide Number Placeholder 3"/>
          <p:cNvSpPr>
            <a:spLocks noGrp="1"/>
          </p:cNvSpPr>
          <p:nvPr>
            <p:ph type="sldNum" sz="quarter" idx="5"/>
          </p:nvPr>
        </p:nvSpPr>
        <p:spPr>
          <a:noFill/>
        </p:spPr>
        <p:txBody>
          <a:bodyPr/>
          <a:lstStyle/>
          <a:p>
            <a:fld id="{16D7D07C-D8AF-4D0E-9D4B-1A1D74D51CEE}" type="slidenum">
              <a:rPr lang="en-US"/>
              <a:pPr/>
              <a:t>16</a:t>
            </a:fld>
            <a:endParaRPr lang="en-US"/>
          </a:p>
        </p:txBody>
      </p:sp>
    </p:spTree>
    <p:extLst>
      <p:ext uri="{BB962C8B-B14F-4D97-AF65-F5344CB8AC3E}">
        <p14:creationId xmlns:p14="http://schemas.microsoft.com/office/powerpoint/2010/main" val="2206352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latin typeface="Times New Roman" charset="0"/>
                <a:ea typeface="ＭＳ Ｐゴシック" charset="-128"/>
              </a:rPr>
              <a:t>OK, so we’re going to spend some time today looking at various ways you can gain a deeper understanding of yourself. </a:t>
            </a:r>
          </a:p>
          <a:p>
            <a:endParaRPr lang="en-US" dirty="0">
              <a:latin typeface="Times New Roman" charset="0"/>
              <a:ea typeface="ＭＳ Ｐゴシック" charset="-128"/>
            </a:endParaRPr>
          </a:p>
          <a:p>
            <a:r>
              <a:rPr lang="en-US" dirty="0" err="1">
                <a:latin typeface="Times New Roman" charset="0"/>
                <a:ea typeface="ＭＳ Ｐゴシック" charset="-128"/>
              </a:rPr>
              <a:t>Whetton</a:t>
            </a:r>
            <a:r>
              <a:rPr lang="en-US" dirty="0">
                <a:latin typeface="Times New Roman" charset="0"/>
                <a:ea typeface="ＭＳ Ｐゴシック" charset="-128"/>
              </a:rPr>
              <a:t> and Cameron identify</a:t>
            </a:r>
            <a:r>
              <a:rPr lang="en-US" baseline="0" dirty="0">
                <a:latin typeface="Times New Roman" charset="0"/>
                <a:ea typeface="ＭＳ Ｐゴシック" charset="-128"/>
              </a:rPr>
              <a:t> FIVE CORE aspects of self awareness. </a:t>
            </a:r>
          </a:p>
          <a:p>
            <a:endParaRPr lang="en-US" baseline="0" dirty="0">
              <a:latin typeface="Times New Roman" charset="0"/>
              <a:ea typeface="ＭＳ Ｐゴシック" charset="-128"/>
            </a:endParaRPr>
          </a:p>
          <a:p>
            <a:r>
              <a:rPr lang="en-US" b="1" baseline="0" dirty="0">
                <a:latin typeface="Times New Roman" charset="0"/>
                <a:ea typeface="ＭＳ Ｐゴシック" charset="-128"/>
              </a:rPr>
              <a:t>CORE SELF EVALUATION  </a:t>
            </a:r>
            <a:r>
              <a:rPr lang="en-US" baseline="0" dirty="0">
                <a:latin typeface="Times New Roman" charset="0"/>
                <a:ea typeface="ＭＳ Ｐゴシック" charset="-128"/>
              </a:rPr>
              <a:t>captures the essential aspects of personality and we’ll look at a number of tools and theories that have been developed to explore this. </a:t>
            </a:r>
          </a:p>
          <a:p>
            <a:r>
              <a:rPr lang="en-US" b="1" baseline="0" dirty="0">
                <a:latin typeface="Times New Roman" charset="0"/>
                <a:ea typeface="ＭＳ Ｐゴシック" charset="-128"/>
              </a:rPr>
              <a:t>VALUES</a:t>
            </a:r>
            <a:r>
              <a:rPr lang="en-US" baseline="0" dirty="0">
                <a:latin typeface="Times New Roman" charset="0"/>
                <a:ea typeface="ＭＳ Ｐゴシック" charset="-128"/>
              </a:rPr>
              <a:t> relates to your underlying personal standards and moral </a:t>
            </a:r>
            <a:r>
              <a:rPr lang="en-US" baseline="0" dirty="0" err="1">
                <a:latin typeface="Times New Roman" charset="0"/>
                <a:ea typeface="ＭＳ Ｐゴシック" charset="-128"/>
              </a:rPr>
              <a:t>judgement</a:t>
            </a:r>
            <a:r>
              <a:rPr lang="en-US" baseline="0" dirty="0">
                <a:latin typeface="Times New Roman" charset="0"/>
                <a:ea typeface="ＭＳ Ｐゴシック" charset="-128"/>
              </a:rPr>
              <a:t> and, in fact, recognizing your values, and those of others, is really important because values have been found to influence attitudes, preferences and </a:t>
            </a:r>
            <a:r>
              <a:rPr lang="en-US" baseline="0" dirty="0" err="1">
                <a:latin typeface="Times New Roman" charset="0"/>
                <a:ea typeface="ＭＳ Ｐゴシック" charset="-128"/>
              </a:rPr>
              <a:t>behaviours</a:t>
            </a:r>
            <a:r>
              <a:rPr lang="en-US" baseline="0" dirty="0">
                <a:latin typeface="Times New Roman" charset="0"/>
                <a:ea typeface="ＭＳ Ｐゴシック" charset="-128"/>
              </a:rPr>
              <a:t>. </a:t>
            </a:r>
          </a:p>
          <a:p>
            <a:r>
              <a:rPr lang="en-US" b="1" baseline="0" dirty="0">
                <a:latin typeface="Times New Roman" charset="0"/>
                <a:ea typeface="ＭＳ Ｐゴシック" charset="-128"/>
              </a:rPr>
              <a:t>COGNITIVE STYLE </a:t>
            </a:r>
            <a:r>
              <a:rPr lang="en-US" baseline="0" dirty="0">
                <a:latin typeface="Times New Roman" charset="0"/>
                <a:ea typeface="ＭＳ Ｐゴシック" charset="-128"/>
              </a:rPr>
              <a:t>explores how individuals gather and process information and researchers have found that differences in cognitive style influence perception, learning, problem solving ability, decision making and creativity – all of which are important factors in Leadership and Management. </a:t>
            </a:r>
          </a:p>
          <a:p>
            <a:r>
              <a:rPr lang="en-US" b="1" baseline="0" dirty="0">
                <a:latin typeface="Times New Roman" charset="0"/>
                <a:ea typeface="ＭＳ Ｐゴシック" charset="-128"/>
              </a:rPr>
              <a:t>ATTITUDE TOWARDS CHANGE </a:t>
            </a:r>
            <a:r>
              <a:rPr lang="en-US" baseline="0" dirty="0">
                <a:latin typeface="Times New Roman" charset="0"/>
                <a:ea typeface="ＭＳ Ｐゴシック" charset="-128"/>
              </a:rPr>
              <a:t>focuses on an individual’s ability to cope with change and deal with ambiguity and the methods that they use to achieve this. </a:t>
            </a:r>
          </a:p>
          <a:p>
            <a:r>
              <a:rPr lang="en-US" baseline="0" dirty="0">
                <a:latin typeface="Times New Roman" charset="0"/>
                <a:ea typeface="ＭＳ Ｐゴシック" charset="-128"/>
              </a:rPr>
              <a:t>And finally, </a:t>
            </a:r>
            <a:r>
              <a:rPr lang="en-US" b="1" baseline="0" dirty="0">
                <a:latin typeface="Times New Roman" charset="0"/>
                <a:ea typeface="ＭＳ Ｐゴシック" charset="-128"/>
              </a:rPr>
              <a:t>EMOTIONAL INTELLIGENCE </a:t>
            </a:r>
            <a:r>
              <a:rPr lang="en-US" baseline="0" dirty="0">
                <a:latin typeface="Times New Roman" charset="0"/>
                <a:ea typeface="ＭＳ Ｐゴシック" charset="-128"/>
              </a:rPr>
              <a:t>relates to emotional awareness and control and the ability to manage yourself and relationships with others. In fact </a:t>
            </a:r>
            <a:r>
              <a:rPr lang="en-US" baseline="0" dirty="0" err="1">
                <a:latin typeface="Times New Roman" charset="0"/>
                <a:ea typeface="ＭＳ Ｐゴシック" charset="-128"/>
              </a:rPr>
              <a:t>emotinal</a:t>
            </a:r>
            <a:r>
              <a:rPr lang="en-US" baseline="0" dirty="0">
                <a:latin typeface="Times New Roman" charset="0"/>
                <a:ea typeface="ＭＳ Ｐゴシック" charset="-128"/>
              </a:rPr>
              <a:t> intelligence has been found by researchers to be one of the most important factors in accounting for success in Leaders and Managers.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So, we’ll look at each of these in more detail now. </a:t>
            </a:r>
          </a:p>
          <a:p>
            <a:endParaRPr lang="en-US" baseline="0" dirty="0">
              <a:latin typeface="Times New Roman" charset="0"/>
              <a:ea typeface="ＭＳ Ｐゴシック" charset="-128"/>
            </a:endParaRPr>
          </a:p>
          <a:p>
            <a:endParaRPr lang="en-US" dirty="0">
              <a:latin typeface="Times New Roman" charset="0"/>
              <a:ea typeface="ＭＳ Ｐゴシック" charset="-128"/>
            </a:endParaRPr>
          </a:p>
          <a:p>
            <a:endParaRPr lang="en-US" dirty="0">
              <a:latin typeface="Times New Roman" charset="0"/>
              <a:ea typeface="ＭＳ Ｐゴシック" charset="-128"/>
            </a:endParaRPr>
          </a:p>
        </p:txBody>
      </p:sp>
      <p:sp>
        <p:nvSpPr>
          <p:cNvPr id="27652" name="Slide Number Placeholder 3"/>
          <p:cNvSpPr>
            <a:spLocks noGrp="1"/>
          </p:cNvSpPr>
          <p:nvPr>
            <p:ph type="sldNum" sz="quarter" idx="5"/>
          </p:nvPr>
        </p:nvSpPr>
        <p:spPr>
          <a:noFill/>
        </p:spPr>
        <p:txBody>
          <a:bodyPr/>
          <a:lstStyle/>
          <a:p>
            <a:fld id="{16D7D07C-D8AF-4D0E-9D4B-1A1D74D51CEE}" type="slidenum">
              <a:rPr lang="en-US"/>
              <a:pPr/>
              <a:t>17</a:t>
            </a:fld>
            <a:endParaRPr lang="en-US"/>
          </a:p>
        </p:txBody>
      </p:sp>
    </p:spTree>
    <p:extLst>
      <p:ext uri="{BB962C8B-B14F-4D97-AF65-F5344CB8AC3E}">
        <p14:creationId xmlns:p14="http://schemas.microsoft.com/office/powerpoint/2010/main" val="960463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latin typeface="Times New Roman" charset="0"/>
                <a:ea typeface="ＭＳ Ｐゴシック" charset="-128"/>
              </a:rPr>
              <a:t>OK, so we’re going to spend some time today looking at various ways you can gain a deeper understanding of yourself. </a:t>
            </a:r>
          </a:p>
          <a:p>
            <a:endParaRPr lang="en-US" dirty="0">
              <a:latin typeface="Times New Roman" charset="0"/>
              <a:ea typeface="ＭＳ Ｐゴシック" charset="-128"/>
            </a:endParaRPr>
          </a:p>
          <a:p>
            <a:r>
              <a:rPr lang="en-US" dirty="0" err="1">
                <a:latin typeface="Times New Roman" charset="0"/>
                <a:ea typeface="ＭＳ Ｐゴシック" charset="-128"/>
              </a:rPr>
              <a:t>Whetton</a:t>
            </a:r>
            <a:r>
              <a:rPr lang="en-US" dirty="0">
                <a:latin typeface="Times New Roman" charset="0"/>
                <a:ea typeface="ＭＳ Ｐゴシック" charset="-128"/>
              </a:rPr>
              <a:t> and Cameron identify</a:t>
            </a:r>
            <a:r>
              <a:rPr lang="en-US" baseline="0" dirty="0">
                <a:latin typeface="Times New Roman" charset="0"/>
                <a:ea typeface="ＭＳ Ｐゴシック" charset="-128"/>
              </a:rPr>
              <a:t> FIVE CORE aspects of self awareness. </a:t>
            </a:r>
          </a:p>
          <a:p>
            <a:endParaRPr lang="en-US" baseline="0" dirty="0">
              <a:latin typeface="Times New Roman" charset="0"/>
              <a:ea typeface="ＭＳ Ｐゴシック" charset="-128"/>
            </a:endParaRPr>
          </a:p>
          <a:p>
            <a:r>
              <a:rPr lang="en-US" b="1" baseline="0" dirty="0">
                <a:latin typeface="Times New Roman" charset="0"/>
                <a:ea typeface="ＭＳ Ｐゴシック" charset="-128"/>
              </a:rPr>
              <a:t>CORE SELF EVALUATION  </a:t>
            </a:r>
            <a:r>
              <a:rPr lang="en-US" baseline="0" dirty="0">
                <a:latin typeface="Times New Roman" charset="0"/>
                <a:ea typeface="ＭＳ Ｐゴシック" charset="-128"/>
              </a:rPr>
              <a:t>captures the essential aspects of personality and we’ll look at a number of tools and theories that have been developed to explore this. </a:t>
            </a:r>
          </a:p>
          <a:p>
            <a:r>
              <a:rPr lang="en-US" b="1" baseline="0" dirty="0">
                <a:latin typeface="Times New Roman" charset="0"/>
                <a:ea typeface="ＭＳ Ｐゴシック" charset="-128"/>
              </a:rPr>
              <a:t>VALUES</a:t>
            </a:r>
            <a:r>
              <a:rPr lang="en-US" baseline="0" dirty="0">
                <a:latin typeface="Times New Roman" charset="0"/>
                <a:ea typeface="ＭＳ Ｐゴシック" charset="-128"/>
              </a:rPr>
              <a:t> relates to your underlying personal standards and moral </a:t>
            </a:r>
            <a:r>
              <a:rPr lang="en-US" baseline="0" dirty="0" err="1">
                <a:latin typeface="Times New Roman" charset="0"/>
                <a:ea typeface="ＭＳ Ｐゴシック" charset="-128"/>
              </a:rPr>
              <a:t>judgement</a:t>
            </a:r>
            <a:r>
              <a:rPr lang="en-US" baseline="0" dirty="0">
                <a:latin typeface="Times New Roman" charset="0"/>
                <a:ea typeface="ＭＳ Ｐゴシック" charset="-128"/>
              </a:rPr>
              <a:t> and, in fact, recognizing your values, and those of others, is really important because values have been found to influence attitudes, preferences and </a:t>
            </a:r>
            <a:r>
              <a:rPr lang="en-US" baseline="0" dirty="0" err="1">
                <a:latin typeface="Times New Roman" charset="0"/>
                <a:ea typeface="ＭＳ Ｐゴシック" charset="-128"/>
              </a:rPr>
              <a:t>behaviours</a:t>
            </a:r>
            <a:r>
              <a:rPr lang="en-US" baseline="0" dirty="0">
                <a:latin typeface="Times New Roman" charset="0"/>
                <a:ea typeface="ＭＳ Ｐゴシック" charset="-128"/>
              </a:rPr>
              <a:t>. </a:t>
            </a:r>
          </a:p>
          <a:p>
            <a:r>
              <a:rPr lang="en-US" b="1" baseline="0" dirty="0">
                <a:latin typeface="Times New Roman" charset="0"/>
                <a:ea typeface="ＭＳ Ｐゴシック" charset="-128"/>
              </a:rPr>
              <a:t>COGNITIVE STYLE </a:t>
            </a:r>
            <a:r>
              <a:rPr lang="en-US" baseline="0" dirty="0">
                <a:latin typeface="Times New Roman" charset="0"/>
                <a:ea typeface="ＭＳ Ｐゴシック" charset="-128"/>
              </a:rPr>
              <a:t>explores how individuals gather and process information and researchers have found that differences in cognitive style influence perception, learning, problem solving ability, decision making and creativity – all of which are important factors in Leadership and Management. </a:t>
            </a:r>
          </a:p>
          <a:p>
            <a:r>
              <a:rPr lang="en-US" b="1" baseline="0" dirty="0">
                <a:latin typeface="Times New Roman" charset="0"/>
                <a:ea typeface="ＭＳ Ｐゴシック" charset="-128"/>
              </a:rPr>
              <a:t>ATTITUDE TOWARDS CHANGE </a:t>
            </a:r>
            <a:r>
              <a:rPr lang="en-US" baseline="0" dirty="0">
                <a:latin typeface="Times New Roman" charset="0"/>
                <a:ea typeface="ＭＳ Ｐゴシック" charset="-128"/>
              </a:rPr>
              <a:t>focuses on an individual’s ability to cope with change and deal with ambiguity and the methods that they use to achieve this. </a:t>
            </a:r>
          </a:p>
          <a:p>
            <a:r>
              <a:rPr lang="en-US" baseline="0" dirty="0">
                <a:latin typeface="Times New Roman" charset="0"/>
                <a:ea typeface="ＭＳ Ｐゴシック" charset="-128"/>
              </a:rPr>
              <a:t>And finally, </a:t>
            </a:r>
            <a:r>
              <a:rPr lang="en-US" b="1" baseline="0" dirty="0">
                <a:latin typeface="Times New Roman" charset="0"/>
                <a:ea typeface="ＭＳ Ｐゴシック" charset="-128"/>
              </a:rPr>
              <a:t>EMOTIONAL INTELLIGENCE </a:t>
            </a:r>
            <a:r>
              <a:rPr lang="en-US" baseline="0" dirty="0">
                <a:latin typeface="Times New Roman" charset="0"/>
                <a:ea typeface="ＭＳ Ｐゴシック" charset="-128"/>
              </a:rPr>
              <a:t>relates to emotional awareness and control and the ability to manage yourself and relationships with others. In fact </a:t>
            </a:r>
            <a:r>
              <a:rPr lang="en-US" baseline="0" dirty="0" err="1">
                <a:latin typeface="Times New Roman" charset="0"/>
                <a:ea typeface="ＭＳ Ｐゴシック" charset="-128"/>
              </a:rPr>
              <a:t>emotinal</a:t>
            </a:r>
            <a:r>
              <a:rPr lang="en-US" baseline="0" dirty="0">
                <a:latin typeface="Times New Roman" charset="0"/>
                <a:ea typeface="ＭＳ Ｐゴシック" charset="-128"/>
              </a:rPr>
              <a:t> intelligence has been found by researchers to be one of the most important factors in accounting for success in Leaders and Managers.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So, we’ll look at each of these in more detail now. </a:t>
            </a:r>
          </a:p>
          <a:p>
            <a:endParaRPr lang="en-US" baseline="0" dirty="0">
              <a:latin typeface="Times New Roman" charset="0"/>
              <a:ea typeface="ＭＳ Ｐゴシック" charset="-128"/>
            </a:endParaRPr>
          </a:p>
          <a:p>
            <a:endParaRPr lang="en-US" dirty="0">
              <a:latin typeface="Times New Roman" charset="0"/>
              <a:ea typeface="ＭＳ Ｐゴシック" charset="-128"/>
            </a:endParaRPr>
          </a:p>
          <a:p>
            <a:endParaRPr lang="en-US" dirty="0">
              <a:latin typeface="Times New Roman" charset="0"/>
              <a:ea typeface="ＭＳ Ｐゴシック" charset="-128"/>
            </a:endParaRPr>
          </a:p>
        </p:txBody>
      </p:sp>
      <p:sp>
        <p:nvSpPr>
          <p:cNvPr id="27652" name="Slide Number Placeholder 3"/>
          <p:cNvSpPr>
            <a:spLocks noGrp="1"/>
          </p:cNvSpPr>
          <p:nvPr>
            <p:ph type="sldNum" sz="quarter" idx="5"/>
          </p:nvPr>
        </p:nvSpPr>
        <p:spPr>
          <a:noFill/>
        </p:spPr>
        <p:txBody>
          <a:bodyPr/>
          <a:lstStyle/>
          <a:p>
            <a:fld id="{16D7D07C-D8AF-4D0E-9D4B-1A1D74D51CEE}" type="slidenum">
              <a:rPr lang="en-US"/>
              <a:pPr/>
              <a:t>18</a:t>
            </a:fld>
            <a:endParaRPr lang="en-US"/>
          </a:p>
        </p:txBody>
      </p:sp>
    </p:spTree>
    <p:extLst>
      <p:ext uri="{BB962C8B-B14F-4D97-AF65-F5344CB8AC3E}">
        <p14:creationId xmlns:p14="http://schemas.microsoft.com/office/powerpoint/2010/main" val="1764372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latin typeface="Times New Roman" charset="0"/>
                <a:ea typeface="ＭＳ Ｐゴシック" charset="-128"/>
              </a:rPr>
              <a:t>OK, so we’re going to spend some time today looking at various ways you can gain a deeper understanding of yourself. </a:t>
            </a:r>
          </a:p>
          <a:p>
            <a:endParaRPr lang="en-US" dirty="0">
              <a:latin typeface="Times New Roman" charset="0"/>
              <a:ea typeface="ＭＳ Ｐゴシック" charset="-128"/>
            </a:endParaRPr>
          </a:p>
          <a:p>
            <a:r>
              <a:rPr lang="en-US" dirty="0" err="1">
                <a:latin typeface="Times New Roman" charset="0"/>
                <a:ea typeface="ＭＳ Ｐゴシック" charset="-128"/>
              </a:rPr>
              <a:t>Whetton</a:t>
            </a:r>
            <a:r>
              <a:rPr lang="en-US" dirty="0">
                <a:latin typeface="Times New Roman" charset="0"/>
                <a:ea typeface="ＭＳ Ｐゴシック" charset="-128"/>
              </a:rPr>
              <a:t> and Cameron identify</a:t>
            </a:r>
            <a:r>
              <a:rPr lang="en-US" baseline="0" dirty="0">
                <a:latin typeface="Times New Roman" charset="0"/>
                <a:ea typeface="ＭＳ Ｐゴシック" charset="-128"/>
              </a:rPr>
              <a:t> FIVE CORE aspects of self awareness. </a:t>
            </a:r>
          </a:p>
          <a:p>
            <a:endParaRPr lang="en-US" baseline="0" dirty="0">
              <a:latin typeface="Times New Roman" charset="0"/>
              <a:ea typeface="ＭＳ Ｐゴシック" charset="-128"/>
            </a:endParaRPr>
          </a:p>
          <a:p>
            <a:r>
              <a:rPr lang="en-US" b="1" baseline="0" dirty="0">
                <a:latin typeface="Times New Roman" charset="0"/>
                <a:ea typeface="ＭＳ Ｐゴシック" charset="-128"/>
              </a:rPr>
              <a:t>CORE SELF EVALUATION  </a:t>
            </a:r>
            <a:r>
              <a:rPr lang="en-US" baseline="0" dirty="0">
                <a:latin typeface="Times New Roman" charset="0"/>
                <a:ea typeface="ＭＳ Ｐゴシック" charset="-128"/>
              </a:rPr>
              <a:t>captures the essential aspects of personality and we’ll look at a number of tools and theories that have been developed to explore this. </a:t>
            </a:r>
          </a:p>
          <a:p>
            <a:r>
              <a:rPr lang="en-US" b="1" baseline="0" dirty="0">
                <a:latin typeface="Times New Roman" charset="0"/>
                <a:ea typeface="ＭＳ Ｐゴシック" charset="-128"/>
              </a:rPr>
              <a:t>VALUES</a:t>
            </a:r>
            <a:r>
              <a:rPr lang="en-US" baseline="0" dirty="0">
                <a:latin typeface="Times New Roman" charset="0"/>
                <a:ea typeface="ＭＳ Ｐゴシック" charset="-128"/>
              </a:rPr>
              <a:t> relates to your underlying personal standards and moral </a:t>
            </a:r>
            <a:r>
              <a:rPr lang="en-US" baseline="0" dirty="0" err="1">
                <a:latin typeface="Times New Roman" charset="0"/>
                <a:ea typeface="ＭＳ Ｐゴシック" charset="-128"/>
              </a:rPr>
              <a:t>judgement</a:t>
            </a:r>
            <a:r>
              <a:rPr lang="en-US" baseline="0" dirty="0">
                <a:latin typeface="Times New Roman" charset="0"/>
                <a:ea typeface="ＭＳ Ｐゴシック" charset="-128"/>
              </a:rPr>
              <a:t> and, in fact, recognizing your values, and those of others, is really important because values have been found to influence attitudes, preferences and </a:t>
            </a:r>
            <a:r>
              <a:rPr lang="en-US" baseline="0" dirty="0" err="1">
                <a:latin typeface="Times New Roman" charset="0"/>
                <a:ea typeface="ＭＳ Ｐゴシック" charset="-128"/>
              </a:rPr>
              <a:t>behaviours</a:t>
            </a:r>
            <a:r>
              <a:rPr lang="en-US" baseline="0" dirty="0">
                <a:latin typeface="Times New Roman" charset="0"/>
                <a:ea typeface="ＭＳ Ｐゴシック" charset="-128"/>
              </a:rPr>
              <a:t>. </a:t>
            </a:r>
          </a:p>
          <a:p>
            <a:r>
              <a:rPr lang="en-US" b="1" baseline="0" dirty="0">
                <a:latin typeface="Times New Roman" charset="0"/>
                <a:ea typeface="ＭＳ Ｐゴシック" charset="-128"/>
              </a:rPr>
              <a:t>COGNITIVE STYLE </a:t>
            </a:r>
            <a:r>
              <a:rPr lang="en-US" baseline="0" dirty="0">
                <a:latin typeface="Times New Roman" charset="0"/>
                <a:ea typeface="ＭＳ Ｐゴシック" charset="-128"/>
              </a:rPr>
              <a:t>explores how individuals gather and process information and researchers have found that differences in cognitive style influence perception, learning, problem solving ability, decision making and creativity – all of which are important factors in Leadership and Management. </a:t>
            </a:r>
          </a:p>
          <a:p>
            <a:r>
              <a:rPr lang="en-US" b="1" baseline="0" dirty="0">
                <a:latin typeface="Times New Roman" charset="0"/>
                <a:ea typeface="ＭＳ Ｐゴシック" charset="-128"/>
              </a:rPr>
              <a:t>ATTITUDE TOWARDS CHANGE </a:t>
            </a:r>
            <a:r>
              <a:rPr lang="en-US" baseline="0" dirty="0">
                <a:latin typeface="Times New Roman" charset="0"/>
                <a:ea typeface="ＭＳ Ｐゴシック" charset="-128"/>
              </a:rPr>
              <a:t>focuses on an individual’s ability to cope with change and deal with ambiguity and the methods that they use to achieve this. </a:t>
            </a:r>
          </a:p>
          <a:p>
            <a:r>
              <a:rPr lang="en-US" baseline="0" dirty="0">
                <a:latin typeface="Times New Roman" charset="0"/>
                <a:ea typeface="ＭＳ Ｐゴシック" charset="-128"/>
              </a:rPr>
              <a:t>And finally, </a:t>
            </a:r>
            <a:r>
              <a:rPr lang="en-US" b="1" baseline="0" dirty="0">
                <a:latin typeface="Times New Roman" charset="0"/>
                <a:ea typeface="ＭＳ Ｐゴシック" charset="-128"/>
              </a:rPr>
              <a:t>EMOTIONAL INTELLIGENCE </a:t>
            </a:r>
            <a:r>
              <a:rPr lang="en-US" baseline="0" dirty="0">
                <a:latin typeface="Times New Roman" charset="0"/>
                <a:ea typeface="ＭＳ Ｐゴシック" charset="-128"/>
              </a:rPr>
              <a:t>relates to emotional awareness and control and the ability to manage yourself and relationships with others. In fact </a:t>
            </a:r>
            <a:r>
              <a:rPr lang="en-US" baseline="0" dirty="0" err="1">
                <a:latin typeface="Times New Roman" charset="0"/>
                <a:ea typeface="ＭＳ Ｐゴシック" charset="-128"/>
              </a:rPr>
              <a:t>emotinal</a:t>
            </a:r>
            <a:r>
              <a:rPr lang="en-US" baseline="0" dirty="0">
                <a:latin typeface="Times New Roman" charset="0"/>
                <a:ea typeface="ＭＳ Ｐゴシック" charset="-128"/>
              </a:rPr>
              <a:t> intelligence has been found by researchers to be one of the most important factors in accounting for success in Leaders and Managers.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So, we’ll look at each of these in more detail now. </a:t>
            </a:r>
          </a:p>
          <a:p>
            <a:endParaRPr lang="en-US" baseline="0" dirty="0">
              <a:latin typeface="Times New Roman" charset="0"/>
              <a:ea typeface="ＭＳ Ｐゴシック" charset="-128"/>
            </a:endParaRPr>
          </a:p>
          <a:p>
            <a:endParaRPr lang="en-US" dirty="0">
              <a:latin typeface="Times New Roman" charset="0"/>
              <a:ea typeface="ＭＳ Ｐゴシック" charset="-128"/>
            </a:endParaRPr>
          </a:p>
          <a:p>
            <a:endParaRPr lang="en-US" dirty="0">
              <a:latin typeface="Times New Roman" charset="0"/>
              <a:ea typeface="ＭＳ Ｐゴシック" charset="-128"/>
            </a:endParaRPr>
          </a:p>
        </p:txBody>
      </p:sp>
      <p:sp>
        <p:nvSpPr>
          <p:cNvPr id="27652" name="Slide Number Placeholder 3"/>
          <p:cNvSpPr>
            <a:spLocks noGrp="1"/>
          </p:cNvSpPr>
          <p:nvPr>
            <p:ph type="sldNum" sz="quarter" idx="5"/>
          </p:nvPr>
        </p:nvSpPr>
        <p:spPr>
          <a:noFill/>
        </p:spPr>
        <p:txBody>
          <a:bodyPr/>
          <a:lstStyle/>
          <a:p>
            <a:fld id="{16D7D07C-D8AF-4D0E-9D4B-1A1D74D51CEE}" type="slidenum">
              <a:rPr lang="en-US"/>
              <a:pPr/>
              <a:t>19</a:t>
            </a:fld>
            <a:endParaRPr lang="en-US"/>
          </a:p>
        </p:txBody>
      </p:sp>
    </p:spTree>
    <p:extLst>
      <p:ext uri="{BB962C8B-B14F-4D97-AF65-F5344CB8AC3E}">
        <p14:creationId xmlns:p14="http://schemas.microsoft.com/office/powerpoint/2010/main" val="247588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04CA00E8-E6FE-4D9B-84D4-0097A67331BD}" type="slidenum">
              <a:rPr lang="en-US" altLang="en-US">
                <a:latin typeface="Arial" panose="020B0604020202020204" pitchFamily="34" charset="0"/>
              </a:rPr>
              <a:pPr/>
              <a:t>20</a:t>
            </a:fld>
            <a:endParaRPr lang="en-US" altLang="en-US">
              <a:latin typeface="Arial" panose="020B0604020202020204" pitchFamily="34" charset="0"/>
            </a:endParaRPr>
          </a:p>
        </p:txBody>
      </p:sp>
      <p:sp>
        <p:nvSpPr>
          <p:cNvPr id="27651" name="Rectangle 2"/>
          <p:cNvSpPr>
            <a:spLocks noGrp="1" noRot="1" noChangeAspect="1" noChangeArrowheads="1" noTextEdit="1"/>
          </p:cNvSpPr>
          <p:nvPr>
            <p:ph type="sldImg"/>
          </p:nvPr>
        </p:nvSpPr>
        <p:spPr>
          <a:xfrm>
            <a:off x="381000" y="685800"/>
            <a:ext cx="6096000" cy="3429000"/>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Planning has to be reviewed, daily, weekly and annually. Drawbacks should be identified and rectified.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C61D53BA-3E56-4854-93CF-38887D24BCB2}" type="slidenum">
              <a:rPr lang="en-US" altLang="en-US">
                <a:latin typeface="Arial" panose="020B0604020202020204" pitchFamily="34" charset="0"/>
              </a:rPr>
              <a:pPr/>
              <a:t>36</a:t>
            </a:fld>
            <a:endParaRPr lang="en-US" altLang="en-US">
              <a:latin typeface="Arial" panose="020B0604020202020204" pitchFamily="34" charset="0"/>
            </a:endParaRPr>
          </a:p>
        </p:txBody>
      </p:sp>
      <p:sp>
        <p:nvSpPr>
          <p:cNvPr id="29699" name="Rectangle 2"/>
          <p:cNvSpPr>
            <a:spLocks noGrp="1" noRot="1" noChangeAspect="1" noChangeArrowheads="1" noTextEdit="1"/>
          </p:cNvSpPr>
          <p:nvPr>
            <p:ph type="sldImg"/>
          </p:nvPr>
        </p:nvSpPr>
        <p:spPr>
          <a:xfrm>
            <a:off x="381000" y="685800"/>
            <a:ext cx="6096000" cy="3429000"/>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Planning has to be reviewed, daily, weekly and annually. Drawbacks should be identified and rectified.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0505C8F8-253F-44F6-88F3-30F0BE8028C6}" type="slidenum">
              <a:rPr lang="en-US" altLang="en-US">
                <a:latin typeface="Arial" panose="020B0604020202020204" pitchFamily="34" charset="0"/>
              </a:rPr>
              <a:pPr/>
              <a:t>37</a:t>
            </a:fld>
            <a:endParaRPr lang="en-US" altLang="en-US">
              <a:latin typeface="Arial" panose="020B0604020202020204" pitchFamily="34" charset="0"/>
            </a:endParaRPr>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Planning has to be reviewed, daily, weekly and annually. Drawbacks should be identified and rectified.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54013BD7-A5B4-4AD9-B629-DA4EA43BFE8D}" type="slidenum">
              <a:rPr lang="en-US" altLang="en-US">
                <a:latin typeface="Arial" panose="020B0604020202020204" pitchFamily="34" charset="0"/>
              </a:rPr>
              <a:pPr/>
              <a:t>38</a:t>
            </a:fld>
            <a:endParaRPr lang="en-US" altLang="en-US">
              <a:latin typeface="Arial" panose="020B0604020202020204" pitchFamily="34" charset="0"/>
            </a:endParaRPr>
          </a:p>
        </p:txBody>
      </p:sp>
      <p:sp>
        <p:nvSpPr>
          <p:cNvPr id="31747" name="Rectangle 2"/>
          <p:cNvSpPr>
            <a:spLocks noGrp="1" noRot="1" noChangeAspect="1" noChangeArrowheads="1" noTextEdit="1"/>
          </p:cNvSpPr>
          <p:nvPr>
            <p:ph type="sldImg"/>
          </p:nvPr>
        </p:nvSpPr>
        <p:spPr>
          <a:xfrm>
            <a:off x="381000" y="685800"/>
            <a:ext cx="6096000" cy="3429000"/>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Planning has to be reviewed, daily, weekly and annually. Drawbacks should be identified and rectified.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222CE918-0094-432B-B862-99AB55740FBF}" type="slidenum">
              <a:rPr lang="en-US" altLang="en-US">
                <a:latin typeface="Arial" panose="020B0604020202020204" pitchFamily="34" charset="0"/>
              </a:rPr>
              <a:pPr/>
              <a:t>39</a:t>
            </a:fld>
            <a:endParaRPr lang="en-US" altLang="en-US">
              <a:latin typeface="Arial" panose="020B0604020202020204" pitchFamily="34" charset="0"/>
            </a:endParaRPr>
          </a:p>
        </p:txBody>
      </p:sp>
      <p:sp>
        <p:nvSpPr>
          <p:cNvPr id="32771" name="Rectangle 2"/>
          <p:cNvSpPr>
            <a:spLocks noGrp="1" noRot="1" noChangeAspect="1" noChangeArrowheads="1" noTextEdit="1"/>
          </p:cNvSpPr>
          <p:nvPr>
            <p:ph type="sldImg"/>
          </p:nvPr>
        </p:nvSpPr>
        <p:spPr>
          <a:xfrm>
            <a:off x="381000" y="685800"/>
            <a:ext cx="6096000" cy="3429000"/>
          </a:xfrm>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A useful approach to looking at opportunities is to look at your strengths and ask yourself whether these open up any </a:t>
            </a:r>
          </a:p>
          <a:p>
            <a:pPr eaLnBrk="1" hangingPunct="1"/>
            <a:r>
              <a:rPr lang="en-GB" altLang="en-US">
                <a:latin typeface="Arial" panose="020B0604020202020204" pitchFamily="34" charset="0"/>
              </a:rPr>
              <a:t>opportunities. Alternatively, look at your weaknesses and ask whether you could find opportunities to eliminate them.</a:t>
            </a:r>
            <a:r>
              <a:rPr lang="en-US" altLang="en-US">
                <a:latin typeface="Arial" panose="020B0604020202020204" pitchFamily="34" charset="0"/>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DA1F35A6-48C2-4171-9667-B7FA903387FB}" type="slidenum">
              <a:rPr lang="en-US" altLang="en-US">
                <a:latin typeface="Arial" panose="020B0604020202020204" pitchFamily="34" charset="0"/>
              </a:rPr>
              <a:pPr/>
              <a:t>6</a:t>
            </a:fld>
            <a:endParaRPr lang="en-US" altLang="en-US">
              <a:latin typeface="Arial" panose="020B0604020202020204" pitchFamily="34" charset="0"/>
            </a:endParaRPr>
          </a:p>
        </p:txBody>
      </p:sp>
      <p:sp>
        <p:nvSpPr>
          <p:cNvPr id="24579" name="Rectangle 2"/>
          <p:cNvSpPr>
            <a:spLocks noGrp="1" noRot="1" noChangeAspect="1" noChangeArrowheads="1" noTextEdit="1"/>
          </p:cNvSpPr>
          <p:nvPr>
            <p:ph type="sldImg"/>
          </p:nvPr>
        </p:nvSpPr>
        <p:spPr>
          <a:xfrm>
            <a:off x="381000" y="685800"/>
            <a:ext cx="6096000" cy="3429000"/>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Area that lecturer is covering, You can see the text book, </a:t>
            </a:r>
          </a:p>
        </p:txBody>
      </p:sp>
    </p:spTree>
    <p:extLst>
      <p:ext uri="{BB962C8B-B14F-4D97-AF65-F5344CB8AC3E}">
        <p14:creationId xmlns:p14="http://schemas.microsoft.com/office/powerpoint/2010/main" val="4278260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8517B76E-F733-4D10-8BAB-736CD621B567}" type="slidenum">
              <a:rPr lang="en-US" altLang="en-US">
                <a:latin typeface="Arial" panose="020B0604020202020204" pitchFamily="34" charset="0"/>
              </a:rPr>
              <a:pPr/>
              <a:t>40</a:t>
            </a:fld>
            <a:endParaRPr lang="en-US" altLang="en-US">
              <a:latin typeface="Arial" panose="020B0604020202020204" pitchFamily="34" charset="0"/>
            </a:endParaRPr>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Planning has to be reviewed, daily, weekly and annually. Drawbacks should be identified and rectified.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58BEF685-5A8C-44CC-9047-0ED354A12807}" type="slidenum">
              <a:rPr lang="en-US" sz="1200" smtClean="0"/>
              <a:pPr>
                <a:defRPr/>
              </a:pPr>
              <a:t>44</a:t>
            </a:fld>
            <a:endParaRPr 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47</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DA1F35A6-48C2-4171-9667-B7FA903387FB}" type="slidenum">
              <a:rPr lang="en-US" altLang="en-US">
                <a:latin typeface="Arial" panose="020B0604020202020204" pitchFamily="34" charset="0"/>
              </a:rPr>
              <a:pPr/>
              <a:t>7</a:t>
            </a:fld>
            <a:endParaRPr lang="en-US" altLang="en-US">
              <a:latin typeface="Arial" panose="020B0604020202020204" pitchFamily="34" charset="0"/>
            </a:endParaRPr>
          </a:p>
        </p:txBody>
      </p:sp>
      <p:sp>
        <p:nvSpPr>
          <p:cNvPr id="24579" name="Rectangle 2"/>
          <p:cNvSpPr>
            <a:spLocks noGrp="1" noRot="1" noChangeAspect="1" noChangeArrowheads="1" noTextEdit="1"/>
          </p:cNvSpPr>
          <p:nvPr>
            <p:ph type="sldImg"/>
          </p:nvPr>
        </p:nvSpPr>
        <p:spPr>
          <a:xfrm>
            <a:off x="381000" y="685800"/>
            <a:ext cx="6096000" cy="3429000"/>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Area that lecturer is covering, You can see the text book, </a:t>
            </a:r>
          </a:p>
        </p:txBody>
      </p:sp>
    </p:spTree>
    <p:extLst>
      <p:ext uri="{BB962C8B-B14F-4D97-AF65-F5344CB8AC3E}">
        <p14:creationId xmlns:p14="http://schemas.microsoft.com/office/powerpoint/2010/main" val="619995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2DF07F37-0C40-4C03-9D28-3BEF566AFD2A}" type="slidenum">
              <a:rPr lang="en-US" altLang="en-US">
                <a:latin typeface="Arial" panose="020B0604020202020204" pitchFamily="34" charset="0"/>
              </a:rPr>
              <a:pPr/>
              <a:t>9</a:t>
            </a:fld>
            <a:endParaRPr lang="en-US" altLang="en-US">
              <a:latin typeface="Arial" panose="020B0604020202020204" pitchFamily="34" charset="0"/>
            </a:endParaRPr>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Area that lecturer is covering, You can see the text book,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2B9D3633-73B5-43D9-8E5B-867EA7CB50DE}" type="slidenum">
              <a:rPr lang="en-US" altLang="en-US">
                <a:latin typeface="Arial" panose="020B0604020202020204" pitchFamily="34" charset="0"/>
              </a:rPr>
              <a:pPr/>
              <a:t>10</a:t>
            </a:fld>
            <a:endParaRPr lang="en-US" altLang="en-US">
              <a:latin typeface="Arial" panose="020B0604020202020204" pitchFamily="34" charset="0"/>
            </a:endParaRPr>
          </a:p>
        </p:txBody>
      </p:sp>
      <p:sp>
        <p:nvSpPr>
          <p:cNvPr id="26627" name="Rectangle 2"/>
          <p:cNvSpPr>
            <a:spLocks noGrp="1" noRot="1" noChangeAspect="1" noChangeArrowheads="1" noTextEdit="1"/>
          </p:cNvSpPr>
          <p:nvPr>
            <p:ph type="sldImg"/>
          </p:nvPr>
        </p:nvSpPr>
        <p:spPr>
          <a:xfrm>
            <a:off x="381000" y="685800"/>
            <a:ext cx="6096000" cy="3429000"/>
          </a:xfrm>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Area that lecturer is covering, You can see the text book,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2EFD7900-56B9-469D-8161-1CADBB9C43E7}" type="slidenum">
              <a:rPr lang="en-US"/>
              <a:pPr/>
              <a:t>11</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normAutofit fontScale="85000" lnSpcReduction="10000"/>
          </a:bodyPr>
          <a:lstStyle/>
          <a:p>
            <a:r>
              <a:rPr lang="en-US" dirty="0">
                <a:latin typeface="Times New Roman" charset="0"/>
                <a:ea typeface="ＭＳ Ｐゴシック" charset="-128"/>
              </a:rPr>
              <a:t>So, having established that PERSONAL DEVELOPMENT is</a:t>
            </a:r>
            <a:r>
              <a:rPr lang="en-US" baseline="0" dirty="0">
                <a:latin typeface="Times New Roman" charset="0"/>
                <a:ea typeface="ＭＳ Ｐゴシック" charset="-128"/>
              </a:rPr>
              <a:t> a good thing, what process do you need to go through to achieve it?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STAGE ONE is understanding oneself and this is actually what we we’re focusing on this week. Using a variety of tools and self assessment techniques, by the end of the week you should have a better idea about your key characteristics, capabilities and preferences.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STAGE TWO is then identifying where you want to be in the future – what kind of position do you want to be in? What kind of organization? At What level of seniority? What kind of style would you like to have? What weaknesses do you want to overcome or preferences do you want to change?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STAGE THREE then involves looking at your conclusions from stage one and two and recognizing the gap between who you are at the moment and who you want to be in the future. You then need to identify the aspects of your personality or skill set that you want to change.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STAGE FOUR then involves identifying and applying appropriate methods of learning and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finally, in order to continue to develop and progress throughout your career, STAGE FIVE involves constantly assessing your progress.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And then the process starts again! It’s important to recognize that this isn’t a one off process, it’s something you should be striving to do throughout your career. </a:t>
            </a:r>
            <a:endParaRPr lang="en-US" dirty="0">
              <a:latin typeface="Times New Roman" charset="0"/>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2EFD7900-56B9-469D-8161-1CADBB9C43E7}" type="slidenum">
              <a:rPr lang="en-US"/>
              <a:pPr/>
              <a:t>12</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normAutofit fontScale="85000" lnSpcReduction="10000"/>
          </a:bodyPr>
          <a:lstStyle/>
          <a:p>
            <a:r>
              <a:rPr lang="en-US" dirty="0">
                <a:latin typeface="Times New Roman" charset="0"/>
                <a:ea typeface="ＭＳ Ｐゴシック" charset="-128"/>
              </a:rPr>
              <a:t>So, having established that PERSONAL DEVELOPMENT is</a:t>
            </a:r>
            <a:r>
              <a:rPr lang="en-US" baseline="0" dirty="0">
                <a:latin typeface="Times New Roman" charset="0"/>
                <a:ea typeface="ＭＳ Ｐゴシック" charset="-128"/>
              </a:rPr>
              <a:t> a good thing, what process do you need to go through to achieve it?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STAGE ONE is understanding oneself and this is actually what we we’re focusing on this week. Using a variety of tools and self assessment techniques, by the end of the week you should have a better idea about your key characteristics, capabilities and preferences.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STAGE TWO is then identifying where you want to be in the future – what kind of position do you want to be in? What kind of organization? At What level of seniority? What kind of style would you like to have? What weaknesses do you want to overcome or preferences do you want to change?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STAGE THREE then involves looking at your conclusions from stage one and two and recognizing the gap between who you are at the moment and who you want to be in the future. You then need to identify the aspects of your personality or skill set that you want to change.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STAGE FOUR then involves identifying and applying appropriate methods of learning and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finally, in order to continue to develop and progress throughout your career, STAGE FIVE involves constantly assessing your progress.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And then the process starts again! It’s important to recognize that this isn’t a one off process, it’s something you should be striving to do throughout your career. </a:t>
            </a:r>
            <a:endParaRPr lang="en-US" dirty="0">
              <a:latin typeface="Times New Roman" charset="0"/>
              <a:ea typeface="ＭＳ Ｐゴシック" charset="-128"/>
            </a:endParaRPr>
          </a:p>
        </p:txBody>
      </p:sp>
    </p:spTree>
    <p:extLst>
      <p:ext uri="{BB962C8B-B14F-4D97-AF65-F5344CB8AC3E}">
        <p14:creationId xmlns:p14="http://schemas.microsoft.com/office/powerpoint/2010/main" val="1127111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latin typeface="Times New Roman" charset="0"/>
                <a:ea typeface="ＭＳ Ｐゴシック" charset="-128"/>
              </a:rPr>
              <a:t>OK, so we’re going to spend some time today looking at various ways you can gain a deeper understanding of yourself. </a:t>
            </a:r>
          </a:p>
          <a:p>
            <a:endParaRPr lang="en-US" dirty="0">
              <a:latin typeface="Times New Roman" charset="0"/>
              <a:ea typeface="ＭＳ Ｐゴシック" charset="-128"/>
            </a:endParaRPr>
          </a:p>
          <a:p>
            <a:r>
              <a:rPr lang="en-US" dirty="0" err="1">
                <a:latin typeface="Times New Roman" charset="0"/>
                <a:ea typeface="ＭＳ Ｐゴシック" charset="-128"/>
              </a:rPr>
              <a:t>Whetton</a:t>
            </a:r>
            <a:r>
              <a:rPr lang="en-US" dirty="0">
                <a:latin typeface="Times New Roman" charset="0"/>
                <a:ea typeface="ＭＳ Ｐゴシック" charset="-128"/>
              </a:rPr>
              <a:t> and Cameron identify</a:t>
            </a:r>
            <a:r>
              <a:rPr lang="en-US" baseline="0" dirty="0">
                <a:latin typeface="Times New Roman" charset="0"/>
                <a:ea typeface="ＭＳ Ｐゴシック" charset="-128"/>
              </a:rPr>
              <a:t> FIVE CORE aspects of self awareness. </a:t>
            </a:r>
          </a:p>
          <a:p>
            <a:endParaRPr lang="en-US" baseline="0" dirty="0">
              <a:latin typeface="Times New Roman" charset="0"/>
              <a:ea typeface="ＭＳ Ｐゴシック" charset="-128"/>
            </a:endParaRPr>
          </a:p>
          <a:p>
            <a:r>
              <a:rPr lang="en-US" b="1" baseline="0" dirty="0">
                <a:latin typeface="Times New Roman" charset="0"/>
                <a:ea typeface="ＭＳ Ｐゴシック" charset="-128"/>
              </a:rPr>
              <a:t>CORE SELF EVALUATION  </a:t>
            </a:r>
            <a:r>
              <a:rPr lang="en-US" baseline="0" dirty="0">
                <a:latin typeface="Times New Roman" charset="0"/>
                <a:ea typeface="ＭＳ Ｐゴシック" charset="-128"/>
              </a:rPr>
              <a:t>captures the essential aspects of personality and we’ll look at a number of tools and theories that have been developed to explore this. </a:t>
            </a:r>
          </a:p>
          <a:p>
            <a:r>
              <a:rPr lang="en-US" b="1" baseline="0" dirty="0">
                <a:latin typeface="Times New Roman" charset="0"/>
                <a:ea typeface="ＭＳ Ｐゴシック" charset="-128"/>
              </a:rPr>
              <a:t>VALUES</a:t>
            </a:r>
            <a:r>
              <a:rPr lang="en-US" baseline="0" dirty="0">
                <a:latin typeface="Times New Roman" charset="0"/>
                <a:ea typeface="ＭＳ Ｐゴシック" charset="-128"/>
              </a:rPr>
              <a:t> relates to your underlying personal standards and moral </a:t>
            </a:r>
            <a:r>
              <a:rPr lang="en-US" baseline="0" dirty="0" err="1">
                <a:latin typeface="Times New Roman" charset="0"/>
                <a:ea typeface="ＭＳ Ｐゴシック" charset="-128"/>
              </a:rPr>
              <a:t>judgement</a:t>
            </a:r>
            <a:r>
              <a:rPr lang="en-US" baseline="0" dirty="0">
                <a:latin typeface="Times New Roman" charset="0"/>
                <a:ea typeface="ＭＳ Ｐゴシック" charset="-128"/>
              </a:rPr>
              <a:t> and, in fact, recognizing your values, and those of others, is really important because values have been found to influence attitudes, preferences and </a:t>
            </a:r>
            <a:r>
              <a:rPr lang="en-US" baseline="0" dirty="0" err="1">
                <a:latin typeface="Times New Roman" charset="0"/>
                <a:ea typeface="ＭＳ Ｐゴシック" charset="-128"/>
              </a:rPr>
              <a:t>behaviours</a:t>
            </a:r>
            <a:r>
              <a:rPr lang="en-US" baseline="0" dirty="0">
                <a:latin typeface="Times New Roman" charset="0"/>
                <a:ea typeface="ＭＳ Ｐゴシック" charset="-128"/>
              </a:rPr>
              <a:t>. </a:t>
            </a:r>
          </a:p>
          <a:p>
            <a:r>
              <a:rPr lang="en-US" b="1" baseline="0" dirty="0">
                <a:latin typeface="Times New Roman" charset="0"/>
                <a:ea typeface="ＭＳ Ｐゴシック" charset="-128"/>
              </a:rPr>
              <a:t>COGNITIVE STYLE </a:t>
            </a:r>
            <a:r>
              <a:rPr lang="en-US" baseline="0" dirty="0">
                <a:latin typeface="Times New Roman" charset="0"/>
                <a:ea typeface="ＭＳ Ｐゴシック" charset="-128"/>
              </a:rPr>
              <a:t>explores how individuals gather and process information and researchers have found that differences in cognitive style influence perception, learning, problem solving ability, decision making and creativity – all of which are important factors in Leadership and Management. </a:t>
            </a:r>
          </a:p>
          <a:p>
            <a:r>
              <a:rPr lang="en-US" b="1" baseline="0" dirty="0">
                <a:latin typeface="Times New Roman" charset="0"/>
                <a:ea typeface="ＭＳ Ｐゴシック" charset="-128"/>
              </a:rPr>
              <a:t>ATTITUDE TOWARDS CHANGE </a:t>
            </a:r>
            <a:r>
              <a:rPr lang="en-US" baseline="0" dirty="0">
                <a:latin typeface="Times New Roman" charset="0"/>
                <a:ea typeface="ＭＳ Ｐゴシック" charset="-128"/>
              </a:rPr>
              <a:t>focuses on an individual’s ability to cope with change and deal with ambiguity and the methods that they use to achieve this. </a:t>
            </a:r>
          </a:p>
          <a:p>
            <a:r>
              <a:rPr lang="en-US" baseline="0" dirty="0">
                <a:latin typeface="Times New Roman" charset="0"/>
                <a:ea typeface="ＭＳ Ｐゴシック" charset="-128"/>
              </a:rPr>
              <a:t>And finally, </a:t>
            </a:r>
            <a:r>
              <a:rPr lang="en-US" b="1" baseline="0" dirty="0">
                <a:latin typeface="Times New Roman" charset="0"/>
                <a:ea typeface="ＭＳ Ｐゴシック" charset="-128"/>
              </a:rPr>
              <a:t>EMOTIONAL INTELLIGENCE </a:t>
            </a:r>
            <a:r>
              <a:rPr lang="en-US" baseline="0" dirty="0">
                <a:latin typeface="Times New Roman" charset="0"/>
                <a:ea typeface="ＭＳ Ｐゴシック" charset="-128"/>
              </a:rPr>
              <a:t>relates to emotional awareness and control and the ability to manage yourself and relationships with others. In fact </a:t>
            </a:r>
            <a:r>
              <a:rPr lang="en-US" baseline="0" dirty="0" err="1">
                <a:latin typeface="Times New Roman" charset="0"/>
                <a:ea typeface="ＭＳ Ｐゴシック" charset="-128"/>
              </a:rPr>
              <a:t>emotinal</a:t>
            </a:r>
            <a:r>
              <a:rPr lang="en-US" baseline="0" dirty="0">
                <a:latin typeface="Times New Roman" charset="0"/>
                <a:ea typeface="ＭＳ Ｐゴシック" charset="-128"/>
              </a:rPr>
              <a:t> intelligence has been found by researchers to be one of the most important factors in accounting for success in Leaders and Managers.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So, we’ll look at each of these in more detail now. </a:t>
            </a:r>
          </a:p>
          <a:p>
            <a:endParaRPr lang="en-US" baseline="0" dirty="0">
              <a:latin typeface="Times New Roman" charset="0"/>
              <a:ea typeface="ＭＳ Ｐゴシック" charset="-128"/>
            </a:endParaRPr>
          </a:p>
          <a:p>
            <a:endParaRPr lang="en-US" dirty="0">
              <a:latin typeface="Times New Roman" charset="0"/>
              <a:ea typeface="ＭＳ Ｐゴシック" charset="-128"/>
            </a:endParaRPr>
          </a:p>
          <a:p>
            <a:endParaRPr lang="en-US" dirty="0">
              <a:latin typeface="Times New Roman" charset="0"/>
              <a:ea typeface="ＭＳ Ｐゴシック" charset="-128"/>
            </a:endParaRPr>
          </a:p>
        </p:txBody>
      </p:sp>
      <p:sp>
        <p:nvSpPr>
          <p:cNvPr id="27652" name="Slide Number Placeholder 3"/>
          <p:cNvSpPr>
            <a:spLocks noGrp="1"/>
          </p:cNvSpPr>
          <p:nvPr>
            <p:ph type="sldNum" sz="quarter" idx="5"/>
          </p:nvPr>
        </p:nvSpPr>
        <p:spPr>
          <a:noFill/>
        </p:spPr>
        <p:txBody>
          <a:bodyPr/>
          <a:lstStyle/>
          <a:p>
            <a:fld id="{16D7D07C-D8AF-4D0E-9D4B-1A1D74D51CEE}" type="slidenum">
              <a:rPr lang="en-US"/>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latin typeface="Times New Roman" charset="0"/>
                <a:ea typeface="ＭＳ Ｐゴシック" charset="-128"/>
              </a:rPr>
              <a:t>OK, so we’re going to spend some time today looking at various ways you can gain a deeper understanding of yourself. </a:t>
            </a:r>
          </a:p>
          <a:p>
            <a:endParaRPr lang="en-US" dirty="0">
              <a:latin typeface="Times New Roman" charset="0"/>
              <a:ea typeface="ＭＳ Ｐゴシック" charset="-128"/>
            </a:endParaRPr>
          </a:p>
          <a:p>
            <a:r>
              <a:rPr lang="en-US" dirty="0" err="1">
                <a:latin typeface="Times New Roman" charset="0"/>
                <a:ea typeface="ＭＳ Ｐゴシック" charset="-128"/>
              </a:rPr>
              <a:t>Whetton</a:t>
            </a:r>
            <a:r>
              <a:rPr lang="en-US" dirty="0">
                <a:latin typeface="Times New Roman" charset="0"/>
                <a:ea typeface="ＭＳ Ｐゴシック" charset="-128"/>
              </a:rPr>
              <a:t> and Cameron identify</a:t>
            </a:r>
            <a:r>
              <a:rPr lang="en-US" baseline="0" dirty="0">
                <a:latin typeface="Times New Roman" charset="0"/>
                <a:ea typeface="ＭＳ Ｐゴシック" charset="-128"/>
              </a:rPr>
              <a:t> FIVE CORE aspects of self awareness. </a:t>
            </a:r>
          </a:p>
          <a:p>
            <a:endParaRPr lang="en-US" baseline="0" dirty="0">
              <a:latin typeface="Times New Roman" charset="0"/>
              <a:ea typeface="ＭＳ Ｐゴシック" charset="-128"/>
            </a:endParaRPr>
          </a:p>
          <a:p>
            <a:r>
              <a:rPr lang="en-US" b="1" baseline="0" dirty="0">
                <a:latin typeface="Times New Roman" charset="0"/>
                <a:ea typeface="ＭＳ Ｐゴシック" charset="-128"/>
              </a:rPr>
              <a:t>CORE SELF EVALUATION  </a:t>
            </a:r>
            <a:r>
              <a:rPr lang="en-US" baseline="0" dirty="0">
                <a:latin typeface="Times New Roman" charset="0"/>
                <a:ea typeface="ＭＳ Ｐゴシック" charset="-128"/>
              </a:rPr>
              <a:t>captures the essential aspects of personality and we’ll look at a number of tools and theories that have been developed to explore this. </a:t>
            </a:r>
          </a:p>
          <a:p>
            <a:r>
              <a:rPr lang="en-US" b="1" baseline="0" dirty="0">
                <a:latin typeface="Times New Roman" charset="0"/>
                <a:ea typeface="ＭＳ Ｐゴシック" charset="-128"/>
              </a:rPr>
              <a:t>VALUES</a:t>
            </a:r>
            <a:r>
              <a:rPr lang="en-US" baseline="0" dirty="0">
                <a:latin typeface="Times New Roman" charset="0"/>
                <a:ea typeface="ＭＳ Ｐゴシック" charset="-128"/>
              </a:rPr>
              <a:t> relates to your underlying personal standards and moral </a:t>
            </a:r>
            <a:r>
              <a:rPr lang="en-US" baseline="0" dirty="0" err="1">
                <a:latin typeface="Times New Roman" charset="0"/>
                <a:ea typeface="ＭＳ Ｐゴシック" charset="-128"/>
              </a:rPr>
              <a:t>judgement</a:t>
            </a:r>
            <a:r>
              <a:rPr lang="en-US" baseline="0" dirty="0">
                <a:latin typeface="Times New Roman" charset="0"/>
                <a:ea typeface="ＭＳ Ｐゴシック" charset="-128"/>
              </a:rPr>
              <a:t> and, in fact, recognizing your values, and those of others, is really important because values have been found to influence attitudes, preferences and </a:t>
            </a:r>
            <a:r>
              <a:rPr lang="en-US" baseline="0" dirty="0" err="1">
                <a:latin typeface="Times New Roman" charset="0"/>
                <a:ea typeface="ＭＳ Ｐゴシック" charset="-128"/>
              </a:rPr>
              <a:t>behaviours</a:t>
            </a:r>
            <a:r>
              <a:rPr lang="en-US" baseline="0" dirty="0">
                <a:latin typeface="Times New Roman" charset="0"/>
                <a:ea typeface="ＭＳ Ｐゴシック" charset="-128"/>
              </a:rPr>
              <a:t>. </a:t>
            </a:r>
          </a:p>
          <a:p>
            <a:r>
              <a:rPr lang="en-US" b="1" baseline="0" dirty="0">
                <a:latin typeface="Times New Roman" charset="0"/>
                <a:ea typeface="ＭＳ Ｐゴシック" charset="-128"/>
              </a:rPr>
              <a:t>COGNITIVE STYLE </a:t>
            </a:r>
            <a:r>
              <a:rPr lang="en-US" baseline="0" dirty="0">
                <a:latin typeface="Times New Roman" charset="0"/>
                <a:ea typeface="ＭＳ Ｐゴシック" charset="-128"/>
              </a:rPr>
              <a:t>explores how individuals gather and process information and researchers have found that differences in cognitive style influence perception, learning, problem solving ability, decision making and creativity – all of which are important factors in Leadership and Management. </a:t>
            </a:r>
          </a:p>
          <a:p>
            <a:r>
              <a:rPr lang="en-US" b="1" baseline="0" dirty="0">
                <a:latin typeface="Times New Roman" charset="0"/>
                <a:ea typeface="ＭＳ Ｐゴシック" charset="-128"/>
              </a:rPr>
              <a:t>ATTITUDE TOWARDS CHANGE </a:t>
            </a:r>
            <a:r>
              <a:rPr lang="en-US" baseline="0" dirty="0">
                <a:latin typeface="Times New Roman" charset="0"/>
                <a:ea typeface="ＭＳ Ｐゴシック" charset="-128"/>
              </a:rPr>
              <a:t>focuses on an individual’s ability to cope with change and deal with ambiguity and the methods that they use to achieve this. </a:t>
            </a:r>
          </a:p>
          <a:p>
            <a:r>
              <a:rPr lang="en-US" baseline="0" dirty="0">
                <a:latin typeface="Times New Roman" charset="0"/>
                <a:ea typeface="ＭＳ Ｐゴシック" charset="-128"/>
              </a:rPr>
              <a:t>And finally, </a:t>
            </a:r>
            <a:r>
              <a:rPr lang="en-US" b="1" baseline="0" dirty="0">
                <a:latin typeface="Times New Roman" charset="0"/>
                <a:ea typeface="ＭＳ Ｐゴシック" charset="-128"/>
              </a:rPr>
              <a:t>EMOTIONAL INTELLIGENCE </a:t>
            </a:r>
            <a:r>
              <a:rPr lang="en-US" baseline="0" dirty="0">
                <a:latin typeface="Times New Roman" charset="0"/>
                <a:ea typeface="ＭＳ Ｐゴシック" charset="-128"/>
              </a:rPr>
              <a:t>relates to emotional awareness and control and the ability to manage yourself and relationships with others. In fact </a:t>
            </a:r>
            <a:r>
              <a:rPr lang="en-US" baseline="0" dirty="0" err="1">
                <a:latin typeface="Times New Roman" charset="0"/>
                <a:ea typeface="ＭＳ Ｐゴシック" charset="-128"/>
              </a:rPr>
              <a:t>emotinal</a:t>
            </a:r>
            <a:r>
              <a:rPr lang="en-US" baseline="0" dirty="0">
                <a:latin typeface="Times New Roman" charset="0"/>
                <a:ea typeface="ＭＳ Ｐゴシック" charset="-128"/>
              </a:rPr>
              <a:t> intelligence has been found by researchers to be one of the most important factors in accounting for success in Leaders and Managers.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So, we’ll look at each of these in more detail now. </a:t>
            </a:r>
          </a:p>
          <a:p>
            <a:endParaRPr lang="en-US" baseline="0" dirty="0">
              <a:latin typeface="Times New Roman" charset="0"/>
              <a:ea typeface="ＭＳ Ｐゴシック" charset="-128"/>
            </a:endParaRPr>
          </a:p>
          <a:p>
            <a:endParaRPr lang="en-US" dirty="0">
              <a:latin typeface="Times New Roman" charset="0"/>
              <a:ea typeface="ＭＳ Ｐゴシック" charset="-128"/>
            </a:endParaRPr>
          </a:p>
          <a:p>
            <a:endParaRPr lang="en-US" dirty="0">
              <a:latin typeface="Times New Roman" charset="0"/>
              <a:ea typeface="ＭＳ Ｐゴシック" charset="-128"/>
            </a:endParaRPr>
          </a:p>
        </p:txBody>
      </p:sp>
      <p:sp>
        <p:nvSpPr>
          <p:cNvPr id="27652" name="Slide Number Placeholder 3"/>
          <p:cNvSpPr>
            <a:spLocks noGrp="1"/>
          </p:cNvSpPr>
          <p:nvPr>
            <p:ph type="sldNum" sz="quarter" idx="5"/>
          </p:nvPr>
        </p:nvSpPr>
        <p:spPr>
          <a:noFill/>
        </p:spPr>
        <p:txBody>
          <a:bodyPr/>
          <a:lstStyle/>
          <a:p>
            <a:fld id="{16D7D07C-D8AF-4D0E-9D4B-1A1D74D51CEE}" type="slidenum">
              <a:rPr lang="en-US"/>
              <a:pPr/>
              <a:t>14</a:t>
            </a:fld>
            <a:endParaRPr lang="en-US"/>
          </a:p>
        </p:txBody>
      </p:sp>
    </p:spTree>
    <p:extLst>
      <p:ext uri="{BB962C8B-B14F-4D97-AF65-F5344CB8AC3E}">
        <p14:creationId xmlns:p14="http://schemas.microsoft.com/office/powerpoint/2010/main" val="439375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1 - Personal Development Planning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1 - Personal Development Planning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1 - Personal Development Planning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fr-FR"/>
              <a:t>Lecture 1 - Personal Development Planning</a:t>
            </a:r>
            <a:endParaRPr lang="en-US"/>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1 - Personal Development Planning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1 - Personal Development Planning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1 - Personal Development Planning</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1 - Personal Development Planning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1 - Personal Development Planning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1 - Personal Development Planning</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1 - Personal Development Planning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IT2090</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Lecture 1 - Personal Development Planning</a:t>
            </a:r>
          </a:p>
        </p:txBody>
      </p:sp>
      <p:sp>
        <p:nvSpPr>
          <p:cNvPr id="7" name="Rectangle 7"/>
          <p:cNvSpPr>
            <a:spLocks noGrp="1" noChangeArrowheads="1"/>
          </p:cNvSpPr>
          <p:nvPr>
            <p:ph type="sldNum" sz="quarter" idx="12"/>
          </p:nvPr>
        </p:nvSpPr>
        <p:spPr>
          <a:ln/>
        </p:spPr>
        <p:txBody>
          <a:bodyPr/>
          <a:lstStyle>
            <a:lvl1pPr>
              <a:defRPr/>
            </a:lvl1pPr>
          </a:lstStyle>
          <a:p>
            <a:fld id="{657FB8D6-6DBC-4B4B-A3AD-409E5888E191}" type="slidenum">
              <a:rPr lang="en-US" altLang="en-US"/>
              <a:pPr/>
              <a:t>‹#›</a:t>
            </a:fld>
            <a:endParaRPr lang="en-US" altLang="en-US"/>
          </a:p>
        </p:txBody>
      </p:sp>
    </p:spTree>
    <p:extLst>
      <p:ext uri="{BB962C8B-B14F-4D97-AF65-F5344CB8AC3E}">
        <p14:creationId xmlns:p14="http://schemas.microsoft.com/office/powerpoint/2010/main" val="1575150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1 - Personal Development Planning</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1 - Personal Development Planning</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1 - Personal Development Planning</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4"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180.png"/><Relationship Id="rId4" Type="http://schemas.openxmlformats.org/officeDocument/2006/relationships/image" Target="../media/image25.png"/><Relationship Id="rId9" Type="http://schemas.openxmlformats.org/officeDocument/2006/relationships/customXml" Target="../ink/ink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The%207%20Habits%20of%20Highly%20Effective%20People.flv" TargetMode="Externa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9.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18.png"/><Relationship Id="rId5" Type="http://schemas.openxmlformats.org/officeDocument/2006/relationships/customXml" Target="../ink/ink3.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486400" y="1447800"/>
            <a:ext cx="5334000" cy="3161002"/>
          </a:xfrm>
        </p:spPr>
        <p:txBody>
          <a:bodyPr>
            <a:normAutofit fontScale="90000"/>
          </a:bodyPr>
          <a:lstStyle/>
          <a:p>
            <a:pPr algn="ctr"/>
            <a:br>
              <a:rPr lang="en-US" sz="4400" b="1" dirty="0"/>
            </a:br>
            <a:r>
              <a:rPr lang="en-US" sz="4400" b="1" dirty="0">
                <a:solidFill>
                  <a:srgbClr val="FFC000"/>
                </a:solidFill>
              </a:rPr>
              <a:t>Personal Development Planning</a:t>
            </a:r>
            <a:br>
              <a:rPr lang="en-US" sz="3200" dirty="0"/>
            </a:br>
            <a:br>
              <a:rPr lang="en-US" sz="3200" dirty="0"/>
            </a:br>
            <a:r>
              <a:rPr lang="en-US" sz="2700" dirty="0">
                <a:solidFill>
                  <a:schemeClr val="accent6">
                    <a:lumMod val="75000"/>
                    <a:lumOff val="25000"/>
                  </a:schemeClr>
                </a:solidFill>
                <a:latin typeface="Segoe Print" panose="02000600000000000000" pitchFamily="2" charset="0"/>
              </a:rPr>
              <a:t>“The only journey is the journey within.”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5715000" y="4724400"/>
            <a:ext cx="5105400" cy="572798"/>
          </a:xfrm>
        </p:spPr>
        <p:txBody>
          <a:bodyPr>
            <a:normAutofit fontScale="77500" lnSpcReduction="20000"/>
          </a:bodyPr>
          <a:lstStyle/>
          <a:p>
            <a:pPr algn="ctr"/>
            <a:r>
              <a:rPr lang="en-US" dirty="0"/>
              <a:t>Sanjeeva Perera</a:t>
            </a:r>
          </a:p>
          <a:p>
            <a:pPr algn="ctr"/>
            <a:r>
              <a:rPr lang="en-US" dirty="0"/>
              <a:t>Senior Academic Fellow - Faculty of Computing </a:t>
            </a:r>
          </a:p>
        </p:txBody>
      </p:sp>
      <p:pic>
        <p:nvPicPr>
          <p:cNvPr id="1026" name="Picture 2" descr="Creating a Personal Development Plan">
            <a:extLst>
              <a:ext uri="{FF2B5EF4-FFF2-40B4-BE49-F238E27FC236}">
                <a16:creationId xmlns:a16="http://schemas.microsoft.com/office/drawing/2014/main" id="{3D5A72A5-D84D-93DB-AE5F-0B48B6E71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07" y="1152525"/>
            <a:ext cx="36861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C3DE1C1F-7118-492D-A22F-569060410249}" type="slidenum">
              <a:rPr lang="en-US" altLang="en-US"/>
              <a:pPr/>
              <a:t>10</a:t>
            </a:fld>
            <a:endParaRPr lang="en-US" altLang="en-US"/>
          </a:p>
        </p:txBody>
      </p:sp>
      <p:sp>
        <p:nvSpPr>
          <p:cNvPr id="7172" name="Rectangle 2"/>
          <p:cNvSpPr>
            <a:spLocks noGrp="1" noChangeArrowheads="1"/>
          </p:cNvSpPr>
          <p:nvPr>
            <p:ph type="title"/>
          </p:nvPr>
        </p:nvSpPr>
        <p:spPr>
          <a:xfrm>
            <a:off x="2209800" y="152400"/>
            <a:ext cx="7086600" cy="1600200"/>
          </a:xfrm>
        </p:spPr>
        <p:txBody>
          <a:bodyPr/>
          <a:lstStyle/>
          <a:p>
            <a:pPr eaLnBrk="1" hangingPunct="1"/>
            <a:r>
              <a:rPr lang="en-US" altLang="en-US" dirty="0"/>
              <a:t>Personal Development Planning</a:t>
            </a:r>
          </a:p>
        </p:txBody>
      </p:sp>
      <p:sp>
        <p:nvSpPr>
          <p:cNvPr id="7173" name="Rectangle 3"/>
          <p:cNvSpPr>
            <a:spLocks noGrp="1" noChangeArrowheads="1"/>
          </p:cNvSpPr>
          <p:nvPr>
            <p:ph type="body" idx="1"/>
          </p:nvPr>
        </p:nvSpPr>
        <p:spPr/>
        <p:txBody>
          <a:bodyPr/>
          <a:lstStyle/>
          <a:p>
            <a:pPr eaLnBrk="1" hangingPunct="1"/>
            <a:r>
              <a:rPr lang="en-GB" altLang="en-US" sz="2800" dirty="0"/>
              <a:t>It involves you building up </a:t>
            </a:r>
            <a:r>
              <a:rPr lang="en-GB" altLang="en-US" sz="2800" dirty="0">
                <a:solidFill>
                  <a:schemeClr val="tx2"/>
                </a:solidFill>
              </a:rPr>
              <a:t>a record</a:t>
            </a:r>
            <a:r>
              <a:rPr lang="en-GB" altLang="en-US" sz="2800" dirty="0"/>
              <a:t> of </a:t>
            </a:r>
            <a:r>
              <a:rPr lang="en-GB" altLang="en-US" sz="2800" dirty="0">
                <a:solidFill>
                  <a:srgbClr val="2B1A92"/>
                </a:solidFill>
              </a:rPr>
              <a:t>achievements</a:t>
            </a:r>
            <a:r>
              <a:rPr lang="en-GB" altLang="en-US" sz="2800" dirty="0"/>
              <a:t>, </a:t>
            </a:r>
            <a:r>
              <a:rPr lang="en-GB" altLang="en-US" sz="2800" dirty="0">
                <a:solidFill>
                  <a:srgbClr val="660066"/>
                </a:solidFill>
              </a:rPr>
              <a:t>personal reflections</a:t>
            </a:r>
            <a:r>
              <a:rPr lang="en-GB" altLang="en-US" sz="2800" dirty="0"/>
              <a:t> and </a:t>
            </a:r>
            <a:r>
              <a:rPr lang="en-GB" altLang="en-US" sz="2800" dirty="0">
                <a:solidFill>
                  <a:schemeClr val="hlink"/>
                </a:solidFill>
              </a:rPr>
              <a:t>plans for self-improvement</a:t>
            </a:r>
            <a:r>
              <a:rPr lang="en-US" altLang="en-US" sz="2800" dirty="0"/>
              <a:t> </a:t>
            </a:r>
          </a:p>
          <a:p>
            <a:pPr eaLnBrk="1" hangingPunct="1"/>
            <a:endParaRPr lang="en-US" altLang="en-US" sz="2800" dirty="0"/>
          </a:p>
          <a:p>
            <a:pPr eaLnBrk="1" hangingPunct="1"/>
            <a:r>
              <a:rPr lang="en-GB" altLang="en-US" sz="2800" dirty="0"/>
              <a:t>The more you practise PDP, you are aware of your skills, the more developed they will become </a:t>
            </a:r>
          </a:p>
          <a:p>
            <a:pPr eaLnBrk="1" hangingPunct="1"/>
            <a:endParaRPr lang="en-GB" altLang="en-US" sz="2800" dirty="0"/>
          </a:p>
          <a:p>
            <a:pPr eaLnBrk="1" hangingPunct="1"/>
            <a:r>
              <a:rPr lang="en-GB" altLang="en-US" sz="2800" dirty="0"/>
              <a:t>the better </a:t>
            </a:r>
            <a:r>
              <a:rPr lang="en-GB" altLang="en-US" sz="2800" dirty="0">
                <a:solidFill>
                  <a:schemeClr val="tx2"/>
                </a:solidFill>
              </a:rPr>
              <a:t>your sense of personal achievement</a:t>
            </a:r>
            <a:r>
              <a:rPr lang="en-GB" altLang="en-US" sz="2800" dirty="0"/>
              <a:t> </a:t>
            </a:r>
            <a:r>
              <a:rPr lang="en-US" altLang="en-US" sz="2800" dirty="0"/>
              <a:t>your focus on your goals/gaps</a:t>
            </a:r>
          </a:p>
        </p:txBody>
      </p:sp>
      <p:sp>
        <p:nvSpPr>
          <p:cNvPr id="2" name="Date Placeholder 1">
            <a:extLst>
              <a:ext uri="{FF2B5EF4-FFF2-40B4-BE49-F238E27FC236}">
                <a16:creationId xmlns:a16="http://schemas.microsoft.com/office/drawing/2014/main" id="{E2EDDBC2-B59B-1F09-7765-E0C0D6F47E98}"/>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1C2D9CAC-1EEF-3120-AA18-0B051EA9EA82}"/>
              </a:ext>
            </a:extLst>
          </p:cNvPr>
          <p:cNvSpPr>
            <a:spLocks noGrp="1"/>
          </p:cNvSpPr>
          <p:nvPr>
            <p:ph type="ftr" sz="quarter" idx="11"/>
          </p:nvPr>
        </p:nvSpPr>
        <p:spPr/>
        <p:txBody>
          <a:bodyPr/>
          <a:lstStyle/>
          <a:p>
            <a:r>
              <a:rPr lang="en-US"/>
              <a:t>Lecture 1 - Personal Development Planning</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438400" y="476672"/>
            <a:ext cx="7391400" cy="1143000"/>
          </a:xfrm>
        </p:spPr>
        <p:txBody>
          <a:bodyPr/>
          <a:lstStyle/>
          <a:p>
            <a:pPr eaLnBrk="1" hangingPunct="1"/>
            <a:r>
              <a:rPr lang="en-GB" dirty="0"/>
              <a:t>Stages in Personal Development</a:t>
            </a:r>
          </a:p>
        </p:txBody>
      </p:sp>
      <p:sp>
        <p:nvSpPr>
          <p:cNvPr id="8195" name="Rectangle 3"/>
          <p:cNvSpPr>
            <a:spLocks noGrp="1" noChangeArrowheads="1"/>
          </p:cNvSpPr>
          <p:nvPr>
            <p:ph idx="1"/>
          </p:nvPr>
        </p:nvSpPr>
        <p:spPr>
          <a:xfrm>
            <a:off x="1919536" y="1772817"/>
            <a:ext cx="8229600" cy="4525963"/>
          </a:xfrm>
        </p:spPr>
        <p:txBody>
          <a:bodyPr/>
          <a:lstStyle/>
          <a:p>
            <a:pPr algn="ctr" eaLnBrk="1" hangingPunct="1">
              <a:buNone/>
            </a:pPr>
            <a:r>
              <a:rPr lang="en-GB" dirty="0"/>
              <a:t>Understanding oneself (e.g. Identifying your skills, qualities, attributes and style)</a:t>
            </a:r>
          </a:p>
          <a:p>
            <a:pPr algn="ctr" eaLnBrk="1" hangingPunct="1">
              <a:buNone/>
            </a:pPr>
            <a:endParaRPr lang="en-GB" sz="1800" dirty="0"/>
          </a:p>
          <a:p>
            <a:pPr algn="ctr" eaLnBrk="1" hangingPunct="1">
              <a:buNone/>
            </a:pPr>
            <a:r>
              <a:rPr lang="en-GB" dirty="0"/>
              <a:t>Deciding where you want to be in the future</a:t>
            </a:r>
          </a:p>
          <a:p>
            <a:pPr algn="ctr" eaLnBrk="1" hangingPunct="1">
              <a:buNone/>
            </a:pPr>
            <a:endParaRPr lang="en-GB" sz="1800" dirty="0"/>
          </a:p>
          <a:p>
            <a:pPr algn="ctr" eaLnBrk="1" hangingPunct="1">
              <a:buNone/>
            </a:pPr>
            <a:r>
              <a:rPr lang="en-GB" dirty="0"/>
              <a:t>Deciding what you need to learn or change (the gap)</a:t>
            </a:r>
          </a:p>
          <a:p>
            <a:pPr algn="ctr" eaLnBrk="1" hangingPunct="1">
              <a:buNone/>
            </a:pPr>
            <a:endParaRPr lang="en-GB" sz="1800" dirty="0"/>
          </a:p>
          <a:p>
            <a:pPr algn="ctr" eaLnBrk="1" hangingPunct="1">
              <a:buNone/>
            </a:pPr>
            <a:r>
              <a:rPr lang="en-GB" dirty="0"/>
              <a:t>Identifying and applying methods of learning</a:t>
            </a:r>
          </a:p>
          <a:p>
            <a:pPr algn="ctr" eaLnBrk="1" hangingPunct="1">
              <a:buNone/>
            </a:pPr>
            <a:endParaRPr lang="en-GB" sz="1800" dirty="0"/>
          </a:p>
          <a:p>
            <a:pPr algn="ctr" eaLnBrk="1" hangingPunct="1">
              <a:buNone/>
            </a:pPr>
            <a:r>
              <a:rPr lang="en-GB" dirty="0"/>
              <a:t>Assessing your progress</a:t>
            </a:r>
          </a:p>
          <a:p>
            <a:pPr eaLnBrk="1" hangingPunct="1"/>
            <a:endParaRPr lang="en-GB" dirty="0"/>
          </a:p>
          <a:p>
            <a:pPr eaLnBrk="1" hangingPunct="1"/>
            <a:endParaRPr lang="en-GB" dirty="0"/>
          </a:p>
        </p:txBody>
      </p:sp>
      <p:sp>
        <p:nvSpPr>
          <p:cNvPr id="4" name="Down Arrow 3"/>
          <p:cNvSpPr/>
          <p:nvPr/>
        </p:nvSpPr>
        <p:spPr>
          <a:xfrm>
            <a:off x="5663952" y="2780928"/>
            <a:ext cx="72008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4"/>
          <p:cNvSpPr/>
          <p:nvPr/>
        </p:nvSpPr>
        <p:spPr>
          <a:xfrm>
            <a:off x="5663952" y="3573016"/>
            <a:ext cx="72008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Down Arrow 5"/>
          <p:cNvSpPr/>
          <p:nvPr/>
        </p:nvSpPr>
        <p:spPr>
          <a:xfrm>
            <a:off x="5663952" y="4437112"/>
            <a:ext cx="72008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Down Arrow 6"/>
          <p:cNvSpPr/>
          <p:nvPr/>
        </p:nvSpPr>
        <p:spPr>
          <a:xfrm>
            <a:off x="5663952" y="5301208"/>
            <a:ext cx="72008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p:cNvSpPr>
            <a:spLocks noGrp="1"/>
          </p:cNvSpPr>
          <p:nvPr>
            <p:ph type="ftr" sz="quarter" idx="11"/>
          </p:nvPr>
        </p:nvSpPr>
        <p:spPr/>
        <p:txBody>
          <a:bodyPr/>
          <a:lstStyle/>
          <a:p>
            <a:r>
              <a:rPr lang="en-GB"/>
              <a:t>Lecture 1 - Personal Development Planning</a:t>
            </a:r>
          </a:p>
        </p:txBody>
      </p:sp>
      <p:sp>
        <p:nvSpPr>
          <p:cNvPr id="3" name="Slide Number Placeholder 2"/>
          <p:cNvSpPr>
            <a:spLocks noGrp="1"/>
          </p:cNvSpPr>
          <p:nvPr>
            <p:ph type="sldNum" sz="quarter" idx="12"/>
          </p:nvPr>
        </p:nvSpPr>
        <p:spPr/>
        <p:txBody>
          <a:bodyPr/>
          <a:lstStyle/>
          <a:p>
            <a:fld id="{AE04B01F-2E0C-486A-8F96-EAA38B5E84F0}" type="slidenum">
              <a:rPr lang="en-GB" smtClean="0"/>
              <a:t>11</a:t>
            </a:fld>
            <a:endParaRPr lang="en-GB"/>
          </a:p>
        </p:txBody>
      </p:sp>
      <p:sp>
        <p:nvSpPr>
          <p:cNvPr id="8" name="Date Placeholder 7">
            <a:extLst>
              <a:ext uri="{FF2B5EF4-FFF2-40B4-BE49-F238E27FC236}">
                <a16:creationId xmlns:a16="http://schemas.microsoft.com/office/drawing/2014/main" id="{8034257D-00A9-4D96-4EBB-C84F2B747FCE}"/>
              </a:ext>
            </a:extLst>
          </p:cNvPr>
          <p:cNvSpPr>
            <a:spLocks noGrp="1"/>
          </p:cNvSpPr>
          <p:nvPr>
            <p:ph type="dt" sz="half" idx="10"/>
          </p:nvPr>
        </p:nvSpPr>
        <p:spPr/>
        <p:txBody>
          <a:bodyPr/>
          <a:lstStyle/>
          <a:p>
            <a:r>
              <a:rPr lang="en-US"/>
              <a:t>IT2090</a:t>
            </a:r>
            <a:endParaRPr 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438400" y="476672"/>
            <a:ext cx="7391400" cy="1143000"/>
          </a:xfrm>
        </p:spPr>
        <p:txBody>
          <a:bodyPr/>
          <a:lstStyle/>
          <a:p>
            <a:pPr eaLnBrk="1" hangingPunct="1"/>
            <a:r>
              <a:rPr lang="en-GB" dirty="0"/>
              <a:t>Stages in Personal Development</a:t>
            </a:r>
          </a:p>
        </p:txBody>
      </p:sp>
      <p:sp>
        <p:nvSpPr>
          <p:cNvPr id="8195" name="Rectangle 3"/>
          <p:cNvSpPr>
            <a:spLocks noGrp="1" noChangeArrowheads="1"/>
          </p:cNvSpPr>
          <p:nvPr>
            <p:ph idx="1"/>
          </p:nvPr>
        </p:nvSpPr>
        <p:spPr>
          <a:xfrm>
            <a:off x="1919536" y="1772817"/>
            <a:ext cx="8229600" cy="4525963"/>
          </a:xfrm>
        </p:spPr>
        <p:txBody>
          <a:bodyPr/>
          <a:lstStyle/>
          <a:p>
            <a:pPr algn="ctr" eaLnBrk="1" hangingPunct="1">
              <a:buNone/>
            </a:pPr>
            <a:r>
              <a:rPr lang="en-GB" b="1" dirty="0">
                <a:solidFill>
                  <a:srgbClr val="0070C0"/>
                </a:solidFill>
              </a:rPr>
              <a:t>Understanding oneself (e.g. Identifying your skills, qualities, attributes and style)</a:t>
            </a:r>
          </a:p>
          <a:p>
            <a:pPr algn="ctr" eaLnBrk="1" hangingPunct="1">
              <a:buNone/>
            </a:pPr>
            <a:endParaRPr lang="en-GB" sz="1800" dirty="0"/>
          </a:p>
          <a:p>
            <a:pPr algn="ctr" eaLnBrk="1" hangingPunct="1">
              <a:buNone/>
            </a:pPr>
            <a:r>
              <a:rPr lang="en-GB" dirty="0"/>
              <a:t>Deciding where you want to be in the future</a:t>
            </a:r>
          </a:p>
          <a:p>
            <a:pPr algn="ctr" eaLnBrk="1" hangingPunct="1">
              <a:buNone/>
            </a:pPr>
            <a:endParaRPr lang="en-GB" sz="1800" dirty="0"/>
          </a:p>
          <a:p>
            <a:pPr algn="ctr" eaLnBrk="1" hangingPunct="1">
              <a:buNone/>
            </a:pPr>
            <a:r>
              <a:rPr lang="en-GB" dirty="0"/>
              <a:t>Deciding what you need to learn or change (the gap)</a:t>
            </a:r>
          </a:p>
          <a:p>
            <a:pPr algn="ctr" eaLnBrk="1" hangingPunct="1">
              <a:buNone/>
            </a:pPr>
            <a:endParaRPr lang="en-GB" sz="1800" dirty="0"/>
          </a:p>
          <a:p>
            <a:pPr algn="ctr" eaLnBrk="1" hangingPunct="1">
              <a:buNone/>
            </a:pPr>
            <a:r>
              <a:rPr lang="en-GB" dirty="0"/>
              <a:t>Identifying and applying methods of learning</a:t>
            </a:r>
          </a:p>
          <a:p>
            <a:pPr algn="ctr" eaLnBrk="1" hangingPunct="1">
              <a:buNone/>
            </a:pPr>
            <a:endParaRPr lang="en-GB" sz="1800" dirty="0"/>
          </a:p>
          <a:p>
            <a:pPr algn="ctr" eaLnBrk="1" hangingPunct="1">
              <a:buNone/>
            </a:pPr>
            <a:r>
              <a:rPr lang="en-GB" dirty="0"/>
              <a:t>Assessing your progress</a:t>
            </a:r>
          </a:p>
          <a:p>
            <a:pPr eaLnBrk="1" hangingPunct="1"/>
            <a:endParaRPr lang="en-GB" dirty="0"/>
          </a:p>
          <a:p>
            <a:pPr eaLnBrk="1" hangingPunct="1"/>
            <a:endParaRPr lang="en-GB" dirty="0"/>
          </a:p>
        </p:txBody>
      </p:sp>
      <p:sp>
        <p:nvSpPr>
          <p:cNvPr id="4" name="Down Arrow 3"/>
          <p:cNvSpPr/>
          <p:nvPr/>
        </p:nvSpPr>
        <p:spPr>
          <a:xfrm>
            <a:off x="5663952" y="2780928"/>
            <a:ext cx="72008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4"/>
          <p:cNvSpPr/>
          <p:nvPr/>
        </p:nvSpPr>
        <p:spPr>
          <a:xfrm>
            <a:off x="5663952" y="3573016"/>
            <a:ext cx="72008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Down Arrow 5"/>
          <p:cNvSpPr/>
          <p:nvPr/>
        </p:nvSpPr>
        <p:spPr>
          <a:xfrm>
            <a:off x="5663952" y="4437112"/>
            <a:ext cx="72008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Down Arrow 6"/>
          <p:cNvSpPr/>
          <p:nvPr/>
        </p:nvSpPr>
        <p:spPr>
          <a:xfrm>
            <a:off x="5663952" y="5301208"/>
            <a:ext cx="72008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p:cNvSpPr>
            <a:spLocks noGrp="1"/>
          </p:cNvSpPr>
          <p:nvPr>
            <p:ph type="ftr" sz="quarter" idx="11"/>
          </p:nvPr>
        </p:nvSpPr>
        <p:spPr/>
        <p:txBody>
          <a:bodyPr/>
          <a:lstStyle/>
          <a:p>
            <a:r>
              <a:rPr lang="en-GB"/>
              <a:t>Lecture 1 - Personal Development Planning</a:t>
            </a:r>
          </a:p>
        </p:txBody>
      </p:sp>
      <p:sp>
        <p:nvSpPr>
          <p:cNvPr id="3" name="Slide Number Placeholder 2"/>
          <p:cNvSpPr>
            <a:spLocks noGrp="1"/>
          </p:cNvSpPr>
          <p:nvPr>
            <p:ph type="sldNum" sz="quarter" idx="12"/>
          </p:nvPr>
        </p:nvSpPr>
        <p:spPr/>
        <p:txBody>
          <a:bodyPr/>
          <a:lstStyle/>
          <a:p>
            <a:fld id="{AE04B01F-2E0C-486A-8F96-EAA38B5E84F0}" type="slidenum">
              <a:rPr lang="en-GB" smtClean="0"/>
              <a:t>12</a:t>
            </a:fld>
            <a:endParaRPr lang="en-GB"/>
          </a:p>
        </p:txBody>
      </p:sp>
      <p:sp>
        <p:nvSpPr>
          <p:cNvPr id="8" name="Date Placeholder 7">
            <a:extLst>
              <a:ext uri="{FF2B5EF4-FFF2-40B4-BE49-F238E27FC236}">
                <a16:creationId xmlns:a16="http://schemas.microsoft.com/office/drawing/2014/main" id="{8034257D-00A9-4D96-4EBB-C84F2B747FCE}"/>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4007972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48680"/>
            <a:ext cx="9448800" cy="670520"/>
          </a:xfrm>
        </p:spPr>
        <p:txBody>
          <a:bodyPr rtlCol="0">
            <a:normAutofit fontScale="90000"/>
          </a:bodyPr>
          <a:lstStyle/>
          <a:p>
            <a:pPr>
              <a:defRPr/>
            </a:pPr>
            <a:r>
              <a:rPr lang="en-US" dirty="0">
                <a:ea typeface="+mj-ea"/>
                <a:cs typeface="+mj-cs"/>
              </a:rPr>
              <a:t>Understanding oneself  (What is Self-Awareness ?)</a:t>
            </a:r>
          </a:p>
        </p:txBody>
      </p:sp>
      <p:sp>
        <p:nvSpPr>
          <p:cNvPr id="3" name="Content Placeholder 2"/>
          <p:cNvSpPr>
            <a:spLocks noGrp="1"/>
          </p:cNvSpPr>
          <p:nvPr>
            <p:ph idx="1"/>
          </p:nvPr>
        </p:nvSpPr>
        <p:spPr>
          <a:xfrm>
            <a:off x="1524000" y="1386880"/>
            <a:ext cx="10058400" cy="1066800"/>
          </a:xfrm>
        </p:spPr>
        <p:txBody>
          <a:bodyPr>
            <a:normAutofit/>
          </a:bodyPr>
          <a:lstStyle/>
          <a:p>
            <a:pPr marL="0" indent="0" eaLnBrk="1" hangingPunct="1">
              <a:buNone/>
            </a:pPr>
            <a:r>
              <a:rPr lang="en-US" dirty="0"/>
              <a:t>Self-awareness is the ability to see yourself clearly and objectively through reflection and introspection (self examination).</a:t>
            </a:r>
            <a:endParaRPr lang="en-US" sz="1800" dirty="0"/>
          </a:p>
        </p:txBody>
      </p:sp>
      <p:sp>
        <p:nvSpPr>
          <p:cNvPr id="4" name="Footer Placeholder 3"/>
          <p:cNvSpPr>
            <a:spLocks noGrp="1"/>
          </p:cNvSpPr>
          <p:nvPr>
            <p:ph type="ftr" sz="quarter" idx="11"/>
          </p:nvPr>
        </p:nvSpPr>
        <p:spPr/>
        <p:txBody>
          <a:bodyPr/>
          <a:lstStyle/>
          <a:p>
            <a:r>
              <a:rPr lang="en-GB"/>
              <a:t>Lecture 1 - Personal Development Planning</a:t>
            </a:r>
          </a:p>
        </p:txBody>
      </p:sp>
      <p:sp>
        <p:nvSpPr>
          <p:cNvPr id="5" name="Slide Number Placeholder 4"/>
          <p:cNvSpPr>
            <a:spLocks noGrp="1"/>
          </p:cNvSpPr>
          <p:nvPr>
            <p:ph type="sldNum" sz="quarter" idx="12"/>
          </p:nvPr>
        </p:nvSpPr>
        <p:spPr/>
        <p:txBody>
          <a:bodyPr/>
          <a:lstStyle/>
          <a:p>
            <a:fld id="{AE04B01F-2E0C-486A-8F96-EAA38B5E84F0}" type="slidenum">
              <a:rPr lang="en-GB" smtClean="0"/>
              <a:t>13</a:t>
            </a:fld>
            <a:endParaRPr lang="en-GB"/>
          </a:p>
        </p:txBody>
      </p:sp>
      <p:sp>
        <p:nvSpPr>
          <p:cNvPr id="6" name="Date Placeholder 5">
            <a:extLst>
              <a:ext uri="{FF2B5EF4-FFF2-40B4-BE49-F238E27FC236}">
                <a16:creationId xmlns:a16="http://schemas.microsoft.com/office/drawing/2014/main" id="{611007AD-D0D2-59EE-92DB-A4220294920D}"/>
              </a:ext>
            </a:extLst>
          </p:cNvPr>
          <p:cNvSpPr>
            <a:spLocks noGrp="1"/>
          </p:cNvSpPr>
          <p:nvPr>
            <p:ph type="dt" sz="half" idx="10"/>
          </p:nvPr>
        </p:nvSpPr>
        <p:spPr/>
        <p:txBody>
          <a:bodyPr/>
          <a:lstStyle/>
          <a:p>
            <a:r>
              <a:rPr lang="en-US"/>
              <a:t>IT2090</a:t>
            </a:r>
            <a:endParaRPr lang="en-US" dirty="0"/>
          </a:p>
        </p:txBody>
      </p:sp>
      <p:pic>
        <p:nvPicPr>
          <p:cNvPr id="7" name="Picture 6">
            <a:extLst>
              <a:ext uri="{FF2B5EF4-FFF2-40B4-BE49-F238E27FC236}">
                <a16:creationId xmlns:a16="http://schemas.microsoft.com/office/drawing/2014/main" id="{F4F68436-FD5B-B569-396A-767052F7276E}"/>
              </a:ext>
            </a:extLst>
          </p:cNvPr>
          <p:cNvPicPr>
            <a:picLocks noChangeAspect="1"/>
          </p:cNvPicPr>
          <p:nvPr/>
        </p:nvPicPr>
        <p:blipFill>
          <a:blip r:embed="rId3"/>
          <a:stretch>
            <a:fillRect/>
          </a:stretch>
        </p:blipFill>
        <p:spPr>
          <a:xfrm>
            <a:off x="1447800" y="2714625"/>
            <a:ext cx="5512990" cy="2756495"/>
          </a:xfrm>
          <a:prstGeom prst="rect">
            <a:avLst/>
          </a:prstGeom>
        </p:spPr>
      </p:pic>
      <p:pic>
        <p:nvPicPr>
          <p:cNvPr id="8" name="Picture 7">
            <a:extLst>
              <a:ext uri="{FF2B5EF4-FFF2-40B4-BE49-F238E27FC236}">
                <a16:creationId xmlns:a16="http://schemas.microsoft.com/office/drawing/2014/main" id="{B8B088D8-2B7F-74BA-D916-092EEF7E50D0}"/>
              </a:ext>
            </a:extLst>
          </p:cNvPr>
          <p:cNvPicPr>
            <a:picLocks noChangeAspect="1"/>
          </p:cNvPicPr>
          <p:nvPr/>
        </p:nvPicPr>
        <p:blipFill>
          <a:blip r:embed="rId4"/>
          <a:stretch>
            <a:fillRect/>
          </a:stretch>
        </p:blipFill>
        <p:spPr>
          <a:xfrm>
            <a:off x="7239000" y="2721659"/>
            <a:ext cx="4114800" cy="2057400"/>
          </a:xfrm>
          <a:prstGeom prst="rect">
            <a:avLst/>
          </a:prstGeom>
        </p:spPr>
      </p:pic>
      <p:sp>
        <p:nvSpPr>
          <p:cNvPr id="9" name="TextBox 8">
            <a:extLst>
              <a:ext uri="{FF2B5EF4-FFF2-40B4-BE49-F238E27FC236}">
                <a16:creationId xmlns:a16="http://schemas.microsoft.com/office/drawing/2014/main" id="{87343384-AD49-6640-5A3C-06C72DF2E957}"/>
              </a:ext>
            </a:extLst>
          </p:cNvPr>
          <p:cNvSpPr txBox="1"/>
          <p:nvPr/>
        </p:nvSpPr>
        <p:spPr>
          <a:xfrm>
            <a:off x="7543800" y="4779059"/>
            <a:ext cx="3886200" cy="461665"/>
          </a:xfrm>
          <a:prstGeom prst="rect">
            <a:avLst/>
          </a:prstGeom>
          <a:noFill/>
        </p:spPr>
        <p:txBody>
          <a:bodyPr wrap="square" rtlCol="0">
            <a:spAutoFit/>
          </a:bodyPr>
          <a:lstStyle/>
          <a:p>
            <a:r>
              <a:rPr lang="en-US" sz="2400" dirty="0"/>
              <a:t>Ref : Course web</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77838"/>
            <a:ext cx="8610600" cy="670520"/>
          </a:xfrm>
        </p:spPr>
        <p:txBody>
          <a:bodyPr rtlCol="0">
            <a:normAutofit fontScale="90000"/>
          </a:bodyPr>
          <a:lstStyle/>
          <a:p>
            <a:pPr>
              <a:defRPr/>
            </a:pPr>
            <a:r>
              <a:rPr lang="en-US" dirty="0">
                <a:ea typeface="+mj-ea"/>
                <a:cs typeface="+mj-cs"/>
              </a:rPr>
              <a:t>Self-Awareness – Study area of Social Science</a:t>
            </a:r>
          </a:p>
        </p:txBody>
      </p:sp>
      <p:sp>
        <p:nvSpPr>
          <p:cNvPr id="3" name="Content Placeholder 2"/>
          <p:cNvSpPr>
            <a:spLocks noGrp="1"/>
          </p:cNvSpPr>
          <p:nvPr>
            <p:ph idx="1"/>
          </p:nvPr>
        </p:nvSpPr>
        <p:spPr>
          <a:xfrm>
            <a:off x="952500" y="1371600"/>
            <a:ext cx="10058400" cy="518120"/>
          </a:xfrm>
        </p:spPr>
        <p:txBody>
          <a:bodyPr>
            <a:normAutofit/>
          </a:bodyPr>
          <a:lstStyle/>
          <a:p>
            <a:pPr marL="0" indent="0" eaLnBrk="1" hangingPunct="1">
              <a:buNone/>
            </a:pPr>
            <a:r>
              <a:rPr lang="en-US" dirty="0"/>
              <a:t>What is difference between social sciences and physical sciences ?</a:t>
            </a:r>
            <a:endParaRPr lang="en-US" sz="1800" dirty="0"/>
          </a:p>
        </p:txBody>
      </p:sp>
      <p:sp>
        <p:nvSpPr>
          <p:cNvPr id="4" name="Footer Placeholder 3"/>
          <p:cNvSpPr>
            <a:spLocks noGrp="1"/>
          </p:cNvSpPr>
          <p:nvPr>
            <p:ph type="ftr" sz="quarter" idx="11"/>
          </p:nvPr>
        </p:nvSpPr>
        <p:spPr/>
        <p:txBody>
          <a:bodyPr/>
          <a:lstStyle/>
          <a:p>
            <a:r>
              <a:rPr lang="en-GB"/>
              <a:t>Lecture 1 - Personal Development Planning</a:t>
            </a:r>
          </a:p>
        </p:txBody>
      </p:sp>
      <p:sp>
        <p:nvSpPr>
          <p:cNvPr id="5" name="Slide Number Placeholder 4"/>
          <p:cNvSpPr>
            <a:spLocks noGrp="1"/>
          </p:cNvSpPr>
          <p:nvPr>
            <p:ph type="sldNum" sz="quarter" idx="12"/>
          </p:nvPr>
        </p:nvSpPr>
        <p:spPr/>
        <p:txBody>
          <a:bodyPr/>
          <a:lstStyle/>
          <a:p>
            <a:fld id="{AE04B01F-2E0C-486A-8F96-EAA38B5E84F0}" type="slidenum">
              <a:rPr lang="en-GB" smtClean="0"/>
              <a:t>14</a:t>
            </a:fld>
            <a:endParaRPr lang="en-GB"/>
          </a:p>
        </p:txBody>
      </p:sp>
      <p:sp>
        <p:nvSpPr>
          <p:cNvPr id="6" name="Date Placeholder 5">
            <a:extLst>
              <a:ext uri="{FF2B5EF4-FFF2-40B4-BE49-F238E27FC236}">
                <a16:creationId xmlns:a16="http://schemas.microsoft.com/office/drawing/2014/main" id="{611007AD-D0D2-59EE-92DB-A4220294920D}"/>
              </a:ext>
            </a:extLst>
          </p:cNvPr>
          <p:cNvSpPr>
            <a:spLocks noGrp="1"/>
          </p:cNvSpPr>
          <p:nvPr>
            <p:ph type="dt" sz="half" idx="10"/>
          </p:nvPr>
        </p:nvSpPr>
        <p:spPr/>
        <p:txBody>
          <a:bodyPr/>
          <a:lstStyle/>
          <a:p>
            <a:r>
              <a:rPr lang="en-US"/>
              <a:t>IT2090</a:t>
            </a:r>
            <a:endParaRPr lang="en-US" dirty="0"/>
          </a:p>
        </p:txBody>
      </p:sp>
      <p:sp>
        <p:nvSpPr>
          <p:cNvPr id="8" name="Text Box 5">
            <a:extLst>
              <a:ext uri="{FF2B5EF4-FFF2-40B4-BE49-F238E27FC236}">
                <a16:creationId xmlns:a16="http://schemas.microsoft.com/office/drawing/2014/main" id="{A329D0F8-6547-1506-6FE3-73D45117E187}"/>
              </a:ext>
            </a:extLst>
          </p:cNvPr>
          <p:cNvSpPr txBox="1">
            <a:spLocks noChangeArrowheads="1"/>
          </p:cNvSpPr>
          <p:nvPr/>
        </p:nvSpPr>
        <p:spPr bwMode="auto">
          <a:xfrm>
            <a:off x="2109787" y="3341688"/>
            <a:ext cx="15632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n-lt"/>
              </a:rPr>
              <a:t>SCIENCE</a:t>
            </a:r>
          </a:p>
        </p:txBody>
      </p:sp>
      <p:sp>
        <p:nvSpPr>
          <p:cNvPr id="9" name="Line 6">
            <a:extLst>
              <a:ext uri="{FF2B5EF4-FFF2-40B4-BE49-F238E27FC236}">
                <a16:creationId xmlns:a16="http://schemas.microsoft.com/office/drawing/2014/main" id="{9BAE6503-1B4A-2744-0845-A15571DE87DA}"/>
              </a:ext>
            </a:extLst>
          </p:cNvPr>
          <p:cNvSpPr>
            <a:spLocks noChangeShapeType="1"/>
          </p:cNvSpPr>
          <p:nvPr/>
        </p:nvSpPr>
        <p:spPr bwMode="auto">
          <a:xfrm flipV="1">
            <a:off x="3938587" y="2843213"/>
            <a:ext cx="1295400" cy="76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n-lt"/>
            </a:endParaRPr>
          </a:p>
        </p:txBody>
      </p:sp>
      <p:sp>
        <p:nvSpPr>
          <p:cNvPr id="10" name="Line 7">
            <a:extLst>
              <a:ext uri="{FF2B5EF4-FFF2-40B4-BE49-F238E27FC236}">
                <a16:creationId xmlns:a16="http://schemas.microsoft.com/office/drawing/2014/main" id="{F99AE79D-A4E1-7341-4CB0-CFEA808E7E05}"/>
              </a:ext>
            </a:extLst>
          </p:cNvPr>
          <p:cNvSpPr>
            <a:spLocks noChangeShapeType="1"/>
          </p:cNvSpPr>
          <p:nvPr/>
        </p:nvSpPr>
        <p:spPr bwMode="auto">
          <a:xfrm>
            <a:off x="3938587" y="3621088"/>
            <a:ext cx="1295400" cy="762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n-lt"/>
            </a:endParaRPr>
          </a:p>
        </p:txBody>
      </p:sp>
      <p:sp>
        <p:nvSpPr>
          <p:cNvPr id="11" name="Text Box 8">
            <a:extLst>
              <a:ext uri="{FF2B5EF4-FFF2-40B4-BE49-F238E27FC236}">
                <a16:creationId xmlns:a16="http://schemas.microsoft.com/office/drawing/2014/main" id="{AF79B642-23A5-D154-9A29-82AC02B7418B}"/>
              </a:ext>
            </a:extLst>
          </p:cNvPr>
          <p:cNvSpPr txBox="1">
            <a:spLocks noChangeArrowheads="1"/>
          </p:cNvSpPr>
          <p:nvPr/>
        </p:nvSpPr>
        <p:spPr bwMode="auto">
          <a:xfrm>
            <a:off x="5314950" y="2590800"/>
            <a:ext cx="53078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latin typeface="+mn-lt"/>
              </a:rPr>
              <a:t>Physical</a:t>
            </a:r>
            <a:r>
              <a:rPr lang="en-US" altLang="en-US" sz="2400" dirty="0">
                <a:latin typeface="+mn-lt"/>
              </a:rPr>
              <a:t> – </a:t>
            </a:r>
            <a:r>
              <a:rPr lang="en-US" altLang="en-US" sz="2400" i="1" dirty="0">
                <a:latin typeface="+mn-lt"/>
              </a:rPr>
              <a:t>inanimate (non-living) objects</a:t>
            </a:r>
          </a:p>
        </p:txBody>
      </p:sp>
      <p:sp>
        <p:nvSpPr>
          <p:cNvPr id="12" name="Text Box 9">
            <a:extLst>
              <a:ext uri="{FF2B5EF4-FFF2-40B4-BE49-F238E27FC236}">
                <a16:creationId xmlns:a16="http://schemas.microsoft.com/office/drawing/2014/main" id="{54DF6017-10DA-0B6D-7694-F729652C666A}"/>
              </a:ext>
            </a:extLst>
          </p:cNvPr>
          <p:cNvSpPr txBox="1">
            <a:spLocks noChangeArrowheads="1"/>
          </p:cNvSpPr>
          <p:nvPr/>
        </p:nvSpPr>
        <p:spPr bwMode="auto">
          <a:xfrm>
            <a:off x="5278437" y="4191000"/>
            <a:ext cx="31999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latin typeface="+mn-lt"/>
              </a:rPr>
              <a:t>Biological</a:t>
            </a:r>
            <a:r>
              <a:rPr lang="en-US" altLang="en-US" sz="2400">
                <a:latin typeface="+mn-lt"/>
              </a:rPr>
              <a:t> – </a:t>
            </a:r>
            <a:r>
              <a:rPr lang="en-US" altLang="en-US" sz="2400" i="1">
                <a:latin typeface="+mn-lt"/>
              </a:rPr>
              <a:t>living things</a:t>
            </a:r>
          </a:p>
        </p:txBody>
      </p:sp>
    </p:spTree>
    <p:extLst>
      <p:ext uri="{BB962C8B-B14F-4D97-AF65-F5344CB8AC3E}">
        <p14:creationId xmlns:p14="http://schemas.microsoft.com/office/powerpoint/2010/main" val="295475496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77838"/>
            <a:ext cx="8610600" cy="670520"/>
          </a:xfrm>
        </p:spPr>
        <p:txBody>
          <a:bodyPr rtlCol="0">
            <a:normAutofit fontScale="90000"/>
          </a:bodyPr>
          <a:lstStyle/>
          <a:p>
            <a:pPr>
              <a:defRPr/>
            </a:pPr>
            <a:r>
              <a:rPr lang="en-US" dirty="0">
                <a:ea typeface="+mj-ea"/>
                <a:cs typeface="+mj-cs"/>
              </a:rPr>
              <a:t>Self-Awareness – Study area of Social Science</a:t>
            </a:r>
          </a:p>
        </p:txBody>
      </p:sp>
      <p:sp>
        <p:nvSpPr>
          <p:cNvPr id="3" name="Content Placeholder 2"/>
          <p:cNvSpPr>
            <a:spLocks noGrp="1"/>
          </p:cNvSpPr>
          <p:nvPr>
            <p:ph idx="1"/>
          </p:nvPr>
        </p:nvSpPr>
        <p:spPr>
          <a:xfrm>
            <a:off x="952500" y="1371600"/>
            <a:ext cx="10058400" cy="518120"/>
          </a:xfrm>
        </p:spPr>
        <p:txBody>
          <a:bodyPr>
            <a:normAutofit/>
          </a:bodyPr>
          <a:lstStyle/>
          <a:p>
            <a:pPr marL="0" indent="0" eaLnBrk="1" hangingPunct="1">
              <a:buNone/>
            </a:pPr>
            <a:r>
              <a:rPr lang="en-US" dirty="0"/>
              <a:t>What is difference between social sciences and physical sciences ?</a:t>
            </a:r>
            <a:endParaRPr lang="en-US" sz="1800" dirty="0"/>
          </a:p>
        </p:txBody>
      </p:sp>
      <p:sp>
        <p:nvSpPr>
          <p:cNvPr id="4" name="Footer Placeholder 3"/>
          <p:cNvSpPr>
            <a:spLocks noGrp="1"/>
          </p:cNvSpPr>
          <p:nvPr>
            <p:ph type="ftr" sz="quarter" idx="11"/>
          </p:nvPr>
        </p:nvSpPr>
        <p:spPr/>
        <p:txBody>
          <a:bodyPr/>
          <a:lstStyle/>
          <a:p>
            <a:r>
              <a:rPr lang="en-GB"/>
              <a:t>Lecture 1 - Personal Development Planning</a:t>
            </a:r>
          </a:p>
        </p:txBody>
      </p:sp>
      <p:sp>
        <p:nvSpPr>
          <p:cNvPr id="5" name="Slide Number Placeholder 4"/>
          <p:cNvSpPr>
            <a:spLocks noGrp="1"/>
          </p:cNvSpPr>
          <p:nvPr>
            <p:ph type="sldNum" sz="quarter" idx="12"/>
          </p:nvPr>
        </p:nvSpPr>
        <p:spPr/>
        <p:txBody>
          <a:bodyPr/>
          <a:lstStyle/>
          <a:p>
            <a:fld id="{AE04B01F-2E0C-486A-8F96-EAA38B5E84F0}" type="slidenum">
              <a:rPr lang="en-GB" smtClean="0"/>
              <a:t>15</a:t>
            </a:fld>
            <a:endParaRPr lang="en-GB"/>
          </a:p>
        </p:txBody>
      </p:sp>
      <p:sp>
        <p:nvSpPr>
          <p:cNvPr id="6" name="Date Placeholder 5">
            <a:extLst>
              <a:ext uri="{FF2B5EF4-FFF2-40B4-BE49-F238E27FC236}">
                <a16:creationId xmlns:a16="http://schemas.microsoft.com/office/drawing/2014/main" id="{611007AD-D0D2-59EE-92DB-A4220294920D}"/>
              </a:ext>
            </a:extLst>
          </p:cNvPr>
          <p:cNvSpPr>
            <a:spLocks noGrp="1"/>
          </p:cNvSpPr>
          <p:nvPr>
            <p:ph type="dt" sz="half" idx="10"/>
          </p:nvPr>
        </p:nvSpPr>
        <p:spPr/>
        <p:txBody>
          <a:bodyPr/>
          <a:lstStyle/>
          <a:p>
            <a:r>
              <a:rPr lang="en-US"/>
              <a:t>IT2090</a:t>
            </a:r>
            <a:endParaRPr lang="en-US" dirty="0"/>
          </a:p>
        </p:txBody>
      </p:sp>
      <p:sp>
        <p:nvSpPr>
          <p:cNvPr id="13" name="TextBox 12">
            <a:extLst>
              <a:ext uri="{FF2B5EF4-FFF2-40B4-BE49-F238E27FC236}">
                <a16:creationId xmlns:a16="http://schemas.microsoft.com/office/drawing/2014/main" id="{4065C68D-23DE-5302-15FB-4AB282210265}"/>
              </a:ext>
            </a:extLst>
          </p:cNvPr>
          <p:cNvSpPr txBox="1"/>
          <p:nvPr/>
        </p:nvSpPr>
        <p:spPr>
          <a:xfrm>
            <a:off x="1066800" y="2412177"/>
            <a:ext cx="10668586" cy="1938992"/>
          </a:xfrm>
          <a:prstGeom prst="rect">
            <a:avLst/>
          </a:prstGeom>
          <a:noFill/>
        </p:spPr>
        <p:txBody>
          <a:bodyPr wrap="square">
            <a:spAutoFit/>
          </a:bodyPr>
          <a:lstStyle/>
          <a:p>
            <a:r>
              <a:rPr lang="en-US" sz="2400" dirty="0">
                <a:latin typeface="+mn-lt"/>
              </a:rPr>
              <a:t>Science - All matter, living and non-living, is composed of the same basic ingredients- atoms and molecules</a:t>
            </a:r>
          </a:p>
          <a:p>
            <a:endParaRPr lang="en-US" sz="2400" dirty="0">
              <a:latin typeface="+mn-lt"/>
            </a:endParaRPr>
          </a:p>
          <a:p>
            <a:r>
              <a:rPr lang="en-US" sz="2400" dirty="0">
                <a:latin typeface="+mn-lt"/>
              </a:rPr>
              <a:t>Cleary, however, human behavior cannot be understood on the basis of either physical or biological science alone</a:t>
            </a:r>
          </a:p>
        </p:txBody>
      </p:sp>
    </p:spTree>
    <p:extLst>
      <p:ext uri="{BB962C8B-B14F-4D97-AF65-F5344CB8AC3E}">
        <p14:creationId xmlns:p14="http://schemas.microsoft.com/office/powerpoint/2010/main" val="29855980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77838"/>
            <a:ext cx="8610600" cy="670520"/>
          </a:xfrm>
        </p:spPr>
        <p:txBody>
          <a:bodyPr rtlCol="0">
            <a:normAutofit fontScale="90000"/>
          </a:bodyPr>
          <a:lstStyle/>
          <a:p>
            <a:pPr>
              <a:defRPr/>
            </a:pPr>
            <a:r>
              <a:rPr lang="en-US" dirty="0">
                <a:ea typeface="+mj-ea"/>
                <a:cs typeface="+mj-cs"/>
              </a:rPr>
              <a:t>Self-Awareness – Study area of Social Science</a:t>
            </a:r>
          </a:p>
        </p:txBody>
      </p:sp>
      <p:sp>
        <p:nvSpPr>
          <p:cNvPr id="3" name="Content Placeholder 2"/>
          <p:cNvSpPr>
            <a:spLocks noGrp="1"/>
          </p:cNvSpPr>
          <p:nvPr>
            <p:ph idx="1"/>
          </p:nvPr>
        </p:nvSpPr>
        <p:spPr>
          <a:xfrm>
            <a:off x="952500" y="1371600"/>
            <a:ext cx="10058400" cy="518120"/>
          </a:xfrm>
        </p:spPr>
        <p:txBody>
          <a:bodyPr>
            <a:normAutofit/>
          </a:bodyPr>
          <a:lstStyle/>
          <a:p>
            <a:pPr marL="0" indent="0" eaLnBrk="1" hangingPunct="1">
              <a:buNone/>
            </a:pPr>
            <a:r>
              <a:rPr lang="en-US" dirty="0"/>
              <a:t>What is difference between social sciences and physical sciences ?</a:t>
            </a:r>
            <a:endParaRPr lang="en-US" sz="1800" dirty="0"/>
          </a:p>
        </p:txBody>
      </p:sp>
      <p:sp>
        <p:nvSpPr>
          <p:cNvPr id="4" name="Footer Placeholder 3"/>
          <p:cNvSpPr>
            <a:spLocks noGrp="1"/>
          </p:cNvSpPr>
          <p:nvPr>
            <p:ph type="ftr" sz="quarter" idx="11"/>
          </p:nvPr>
        </p:nvSpPr>
        <p:spPr/>
        <p:txBody>
          <a:bodyPr/>
          <a:lstStyle/>
          <a:p>
            <a:r>
              <a:rPr lang="en-GB"/>
              <a:t>Lecture 1 - Personal Development Planning</a:t>
            </a:r>
          </a:p>
        </p:txBody>
      </p:sp>
      <p:sp>
        <p:nvSpPr>
          <p:cNvPr id="5" name="Slide Number Placeholder 4"/>
          <p:cNvSpPr>
            <a:spLocks noGrp="1"/>
          </p:cNvSpPr>
          <p:nvPr>
            <p:ph type="sldNum" sz="quarter" idx="12"/>
          </p:nvPr>
        </p:nvSpPr>
        <p:spPr/>
        <p:txBody>
          <a:bodyPr/>
          <a:lstStyle/>
          <a:p>
            <a:fld id="{AE04B01F-2E0C-486A-8F96-EAA38B5E84F0}" type="slidenum">
              <a:rPr lang="en-GB" smtClean="0"/>
              <a:t>16</a:t>
            </a:fld>
            <a:endParaRPr lang="en-GB"/>
          </a:p>
        </p:txBody>
      </p:sp>
      <p:sp>
        <p:nvSpPr>
          <p:cNvPr id="6" name="Date Placeholder 5">
            <a:extLst>
              <a:ext uri="{FF2B5EF4-FFF2-40B4-BE49-F238E27FC236}">
                <a16:creationId xmlns:a16="http://schemas.microsoft.com/office/drawing/2014/main" id="{611007AD-D0D2-59EE-92DB-A4220294920D}"/>
              </a:ext>
            </a:extLst>
          </p:cNvPr>
          <p:cNvSpPr>
            <a:spLocks noGrp="1"/>
          </p:cNvSpPr>
          <p:nvPr>
            <p:ph type="dt" sz="half" idx="10"/>
          </p:nvPr>
        </p:nvSpPr>
        <p:spPr/>
        <p:txBody>
          <a:bodyPr/>
          <a:lstStyle/>
          <a:p>
            <a:r>
              <a:rPr lang="en-US"/>
              <a:t>IT2090</a:t>
            </a:r>
            <a:endParaRPr lang="en-US" dirty="0"/>
          </a:p>
        </p:txBody>
      </p:sp>
      <p:sp>
        <p:nvSpPr>
          <p:cNvPr id="7" name="Text Box 4">
            <a:extLst>
              <a:ext uri="{FF2B5EF4-FFF2-40B4-BE49-F238E27FC236}">
                <a16:creationId xmlns:a16="http://schemas.microsoft.com/office/drawing/2014/main" id="{C613A221-EAD6-69BF-E1A5-A822BA76D9EA}"/>
              </a:ext>
            </a:extLst>
          </p:cNvPr>
          <p:cNvSpPr txBox="1">
            <a:spLocks noChangeArrowheads="1"/>
          </p:cNvSpPr>
          <p:nvPr/>
        </p:nvSpPr>
        <p:spPr bwMode="auto">
          <a:xfrm>
            <a:off x="3200400" y="2892783"/>
            <a:ext cx="60198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800" b="1" dirty="0">
                <a:latin typeface="+mn-lt"/>
              </a:rPr>
              <a:t>Social Science</a:t>
            </a:r>
            <a:r>
              <a:rPr lang="en-US" altLang="en-US" sz="2800" dirty="0">
                <a:latin typeface="+mn-lt"/>
              </a:rPr>
              <a:t> </a:t>
            </a:r>
          </a:p>
          <a:p>
            <a:endParaRPr lang="en-US" altLang="en-US" sz="2800" dirty="0">
              <a:latin typeface="+mn-lt"/>
            </a:endParaRPr>
          </a:p>
          <a:p>
            <a:endParaRPr lang="en-US" altLang="en-US" sz="2800" dirty="0">
              <a:latin typeface="+mn-lt"/>
            </a:endParaRPr>
          </a:p>
          <a:p>
            <a:r>
              <a:rPr lang="en-US" altLang="en-US" sz="2800" dirty="0">
                <a:latin typeface="+mn-lt"/>
              </a:rPr>
              <a:t>is the discipline that investigates </a:t>
            </a:r>
          </a:p>
          <a:p>
            <a:r>
              <a:rPr lang="en-US" altLang="en-US" sz="2800" dirty="0">
                <a:latin typeface="+mn-lt"/>
              </a:rPr>
              <a:t>the interrelationships among people</a:t>
            </a:r>
          </a:p>
        </p:txBody>
      </p:sp>
      <p:sp>
        <p:nvSpPr>
          <p:cNvPr id="8" name="AutoShape 7">
            <a:extLst>
              <a:ext uri="{FF2B5EF4-FFF2-40B4-BE49-F238E27FC236}">
                <a16:creationId xmlns:a16="http://schemas.microsoft.com/office/drawing/2014/main" id="{BFFBFC50-013E-CAB1-F3AB-39E133BCFB56}"/>
              </a:ext>
            </a:extLst>
          </p:cNvPr>
          <p:cNvSpPr>
            <a:spLocks/>
          </p:cNvSpPr>
          <p:nvPr/>
        </p:nvSpPr>
        <p:spPr bwMode="auto">
          <a:xfrm>
            <a:off x="5638800" y="2306935"/>
            <a:ext cx="260350" cy="1816100"/>
          </a:xfrm>
          <a:prstGeom prst="leftBrace">
            <a:avLst>
              <a:gd name="adj1" fmla="val 58130"/>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n-lt"/>
            </a:endParaRPr>
          </a:p>
        </p:txBody>
      </p:sp>
      <p:sp>
        <p:nvSpPr>
          <p:cNvPr id="9" name="Text Box 8">
            <a:extLst>
              <a:ext uri="{FF2B5EF4-FFF2-40B4-BE49-F238E27FC236}">
                <a16:creationId xmlns:a16="http://schemas.microsoft.com/office/drawing/2014/main" id="{3C4F0F49-B525-2372-267A-B10077B8494D}"/>
              </a:ext>
            </a:extLst>
          </p:cNvPr>
          <p:cNvSpPr txBox="1">
            <a:spLocks noChangeArrowheads="1"/>
          </p:cNvSpPr>
          <p:nvPr/>
        </p:nvSpPr>
        <p:spPr bwMode="auto">
          <a:xfrm>
            <a:off x="5965288" y="2292701"/>
            <a:ext cx="230293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rgbClr val="FF0000"/>
                </a:solidFill>
                <a:latin typeface="+mn-lt"/>
              </a:rPr>
              <a:t>Examples</a:t>
            </a:r>
          </a:p>
          <a:p>
            <a:pPr>
              <a:buFontTx/>
              <a:buChar char="•"/>
            </a:pPr>
            <a:r>
              <a:rPr lang="en-US" altLang="en-US" sz="2400" dirty="0">
                <a:solidFill>
                  <a:srgbClr val="FF0000"/>
                </a:solidFill>
                <a:latin typeface="+mn-lt"/>
              </a:rPr>
              <a:t>Sociology</a:t>
            </a:r>
          </a:p>
          <a:p>
            <a:pPr>
              <a:buFontTx/>
              <a:buChar char="•"/>
            </a:pPr>
            <a:r>
              <a:rPr lang="en-US" altLang="en-US" sz="2400" dirty="0">
                <a:solidFill>
                  <a:srgbClr val="FF0000"/>
                </a:solidFill>
                <a:latin typeface="+mn-lt"/>
              </a:rPr>
              <a:t>Psychology</a:t>
            </a:r>
          </a:p>
          <a:p>
            <a:pPr>
              <a:buFontTx/>
              <a:buChar char="•"/>
            </a:pPr>
            <a:r>
              <a:rPr lang="en-US" altLang="en-US" sz="2400" dirty="0">
                <a:solidFill>
                  <a:srgbClr val="FF0000"/>
                </a:solidFill>
                <a:latin typeface="+mn-lt"/>
              </a:rPr>
              <a:t>Political science</a:t>
            </a:r>
          </a:p>
          <a:p>
            <a:pPr>
              <a:buFontTx/>
              <a:buChar char="•"/>
            </a:pPr>
            <a:r>
              <a:rPr lang="en-US" altLang="en-US" sz="2400" dirty="0">
                <a:solidFill>
                  <a:srgbClr val="FF0000"/>
                </a:solidFill>
                <a:latin typeface="+mn-lt"/>
              </a:rPr>
              <a:t>Economics</a:t>
            </a:r>
          </a:p>
        </p:txBody>
      </p:sp>
    </p:spTree>
    <p:extLst>
      <p:ext uri="{BB962C8B-B14F-4D97-AF65-F5344CB8AC3E}">
        <p14:creationId xmlns:p14="http://schemas.microsoft.com/office/powerpoint/2010/main" val="421121333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548680"/>
            <a:ext cx="8229600" cy="670520"/>
          </a:xfrm>
        </p:spPr>
        <p:txBody>
          <a:bodyPr rtlCol="0">
            <a:normAutofit/>
          </a:bodyPr>
          <a:lstStyle/>
          <a:p>
            <a:pPr>
              <a:defRPr/>
            </a:pPr>
            <a:r>
              <a:rPr lang="en-US" dirty="0">
                <a:ea typeface="+mj-ea"/>
                <a:cs typeface="+mj-cs"/>
              </a:rPr>
              <a:t>Five Core Aspects of Self-Awareness</a:t>
            </a:r>
          </a:p>
        </p:txBody>
      </p:sp>
      <p:sp>
        <p:nvSpPr>
          <p:cNvPr id="3" name="Content Placeholder 2"/>
          <p:cNvSpPr>
            <a:spLocks noGrp="1"/>
          </p:cNvSpPr>
          <p:nvPr>
            <p:ph idx="1"/>
          </p:nvPr>
        </p:nvSpPr>
        <p:spPr>
          <a:xfrm>
            <a:off x="1447800" y="1524000"/>
            <a:ext cx="10058400" cy="4351338"/>
          </a:xfrm>
        </p:spPr>
        <p:txBody>
          <a:bodyPr>
            <a:normAutofit/>
          </a:bodyPr>
          <a:lstStyle/>
          <a:p>
            <a:pPr eaLnBrk="1" hangingPunct="1">
              <a:buFont typeface="Arial" pitchFamily="34" charset="0"/>
              <a:buChar char="•"/>
            </a:pPr>
            <a:r>
              <a:rPr lang="en-US" dirty="0"/>
              <a:t>Core Self-evaluation</a:t>
            </a:r>
          </a:p>
          <a:p>
            <a:pPr lvl="1" eaLnBrk="1" hangingPunct="1">
              <a:buFont typeface="Arial" pitchFamily="34" charset="0"/>
              <a:buChar char="•"/>
            </a:pPr>
            <a:r>
              <a:rPr lang="en-US" sz="1800" dirty="0"/>
              <a:t>Underlying personality</a:t>
            </a:r>
          </a:p>
          <a:p>
            <a:pPr eaLnBrk="1" hangingPunct="1">
              <a:buFont typeface="Arial" pitchFamily="34" charset="0"/>
              <a:buChar char="•"/>
            </a:pPr>
            <a:r>
              <a:rPr lang="en-US" dirty="0"/>
              <a:t>Values</a:t>
            </a:r>
          </a:p>
          <a:p>
            <a:pPr lvl="1" eaLnBrk="1" hangingPunct="1">
              <a:buFont typeface="Arial" pitchFamily="34" charset="0"/>
              <a:buChar char="•"/>
            </a:pPr>
            <a:r>
              <a:rPr lang="en-US" sz="1800" dirty="0"/>
              <a:t>Personal standards and moral judgment</a:t>
            </a:r>
          </a:p>
          <a:p>
            <a:pPr eaLnBrk="1" hangingPunct="1">
              <a:buFont typeface="Arial" pitchFamily="34" charset="0"/>
              <a:buChar char="•"/>
            </a:pPr>
            <a:r>
              <a:rPr lang="en-US" dirty="0"/>
              <a:t>Cognitive Style</a:t>
            </a:r>
          </a:p>
          <a:p>
            <a:pPr lvl="1" eaLnBrk="1" hangingPunct="1">
              <a:buFont typeface="Arial" pitchFamily="34" charset="0"/>
              <a:buChar char="•"/>
            </a:pPr>
            <a:r>
              <a:rPr lang="en-US" sz="1800" dirty="0"/>
              <a:t>Information acquisition and evaluation</a:t>
            </a:r>
          </a:p>
          <a:p>
            <a:pPr eaLnBrk="1" hangingPunct="1">
              <a:buFont typeface="Arial" pitchFamily="34" charset="0"/>
              <a:buChar char="•"/>
            </a:pPr>
            <a:r>
              <a:rPr lang="en-US" dirty="0"/>
              <a:t>Attitudes towards Change</a:t>
            </a:r>
          </a:p>
          <a:p>
            <a:pPr lvl="1" eaLnBrk="1" hangingPunct="1">
              <a:buFont typeface="Arial" pitchFamily="34" charset="0"/>
              <a:buChar char="•"/>
            </a:pPr>
            <a:r>
              <a:rPr lang="en-US" sz="1800" dirty="0"/>
              <a:t>Adaptability and responsibility	</a:t>
            </a:r>
          </a:p>
          <a:p>
            <a:pPr eaLnBrk="1" hangingPunct="1">
              <a:buFont typeface="Arial" pitchFamily="34" charset="0"/>
              <a:buChar char="•"/>
            </a:pPr>
            <a:r>
              <a:rPr lang="en-US" dirty="0"/>
              <a:t>Emotional Intelligence</a:t>
            </a:r>
          </a:p>
          <a:p>
            <a:pPr lvl="1" eaLnBrk="1" hangingPunct="1">
              <a:buFont typeface="Arial" pitchFamily="34" charset="0"/>
              <a:buChar char="•"/>
            </a:pPr>
            <a:r>
              <a:rPr lang="en-US" sz="1800" dirty="0"/>
              <a:t>Emotional and awareness and control</a:t>
            </a:r>
          </a:p>
          <a:p>
            <a:pPr lvl="1" eaLnBrk="1" hangingPunct="1">
              <a:buFont typeface="Arial" pitchFamily="34" charset="0"/>
              <a:buChar char="•"/>
            </a:pPr>
            <a:endParaRPr lang="en-US" sz="1800" dirty="0"/>
          </a:p>
        </p:txBody>
      </p:sp>
      <p:sp>
        <p:nvSpPr>
          <p:cNvPr id="4" name="Footer Placeholder 3"/>
          <p:cNvSpPr>
            <a:spLocks noGrp="1"/>
          </p:cNvSpPr>
          <p:nvPr>
            <p:ph type="ftr" sz="quarter" idx="11"/>
          </p:nvPr>
        </p:nvSpPr>
        <p:spPr/>
        <p:txBody>
          <a:bodyPr/>
          <a:lstStyle/>
          <a:p>
            <a:r>
              <a:rPr lang="en-GB"/>
              <a:t>Lecture 1 - Personal Development Planning</a:t>
            </a:r>
          </a:p>
        </p:txBody>
      </p:sp>
      <p:sp>
        <p:nvSpPr>
          <p:cNvPr id="5" name="Slide Number Placeholder 4"/>
          <p:cNvSpPr>
            <a:spLocks noGrp="1"/>
          </p:cNvSpPr>
          <p:nvPr>
            <p:ph type="sldNum" sz="quarter" idx="12"/>
          </p:nvPr>
        </p:nvSpPr>
        <p:spPr/>
        <p:txBody>
          <a:bodyPr/>
          <a:lstStyle/>
          <a:p>
            <a:fld id="{AE04B01F-2E0C-486A-8F96-EAA38B5E84F0}" type="slidenum">
              <a:rPr lang="en-GB" smtClean="0"/>
              <a:t>17</a:t>
            </a:fld>
            <a:endParaRPr lang="en-GB"/>
          </a:p>
        </p:txBody>
      </p:sp>
      <p:sp>
        <p:nvSpPr>
          <p:cNvPr id="6" name="Date Placeholder 5">
            <a:extLst>
              <a:ext uri="{FF2B5EF4-FFF2-40B4-BE49-F238E27FC236}">
                <a16:creationId xmlns:a16="http://schemas.microsoft.com/office/drawing/2014/main" id="{611007AD-D0D2-59EE-92DB-A4220294920D}"/>
              </a:ext>
            </a:extLst>
          </p:cNvPr>
          <p:cNvSpPr>
            <a:spLocks noGrp="1"/>
          </p:cNvSpPr>
          <p:nvPr>
            <p:ph type="dt" sz="half" idx="10"/>
          </p:nvPr>
        </p:nvSpPr>
        <p:spPr/>
        <p:txBody>
          <a:bodyPr/>
          <a:lstStyle/>
          <a:p>
            <a:r>
              <a:rPr lang="en-US"/>
              <a:t>IT2090</a:t>
            </a:r>
            <a:endParaRPr lang="en-US" dirty="0"/>
          </a:p>
        </p:txBody>
      </p:sp>
      <p:sp>
        <p:nvSpPr>
          <p:cNvPr id="7" name="AutoShape 7">
            <a:extLst>
              <a:ext uri="{FF2B5EF4-FFF2-40B4-BE49-F238E27FC236}">
                <a16:creationId xmlns:a16="http://schemas.microsoft.com/office/drawing/2014/main" id="{A11E4425-15FB-7EE8-EB17-0DF43174E06D}"/>
              </a:ext>
            </a:extLst>
          </p:cNvPr>
          <p:cNvSpPr>
            <a:spLocks/>
          </p:cNvSpPr>
          <p:nvPr/>
        </p:nvSpPr>
        <p:spPr bwMode="auto">
          <a:xfrm flipH="1">
            <a:off x="6477000" y="1524000"/>
            <a:ext cx="577850" cy="3810000"/>
          </a:xfrm>
          <a:prstGeom prst="leftBrace">
            <a:avLst>
              <a:gd name="adj1" fmla="val 58130"/>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n-lt"/>
            </a:endParaRPr>
          </a:p>
        </p:txBody>
      </p:sp>
      <p:sp>
        <p:nvSpPr>
          <p:cNvPr id="8" name="TextBox 7">
            <a:extLst>
              <a:ext uri="{FF2B5EF4-FFF2-40B4-BE49-F238E27FC236}">
                <a16:creationId xmlns:a16="http://schemas.microsoft.com/office/drawing/2014/main" id="{AC36D72E-F9F1-BF24-4A82-E4A9690A85B1}"/>
              </a:ext>
            </a:extLst>
          </p:cNvPr>
          <p:cNvSpPr txBox="1"/>
          <p:nvPr/>
        </p:nvSpPr>
        <p:spPr>
          <a:xfrm>
            <a:off x="7239000" y="3053089"/>
            <a:ext cx="4572000" cy="523220"/>
          </a:xfrm>
          <a:prstGeom prst="rect">
            <a:avLst/>
          </a:prstGeom>
          <a:noFill/>
        </p:spPr>
        <p:txBody>
          <a:bodyPr wrap="square" rtlCol="0">
            <a:spAutoFit/>
          </a:bodyPr>
          <a:lstStyle/>
          <a:p>
            <a:r>
              <a:rPr lang="en-US" sz="2800" dirty="0">
                <a:solidFill>
                  <a:srgbClr val="0070C0"/>
                </a:solidFill>
              </a:rPr>
              <a:t>Discuss in next lectures …..</a:t>
            </a:r>
          </a:p>
        </p:txBody>
      </p:sp>
    </p:spTree>
    <p:extLst>
      <p:ext uri="{BB962C8B-B14F-4D97-AF65-F5344CB8AC3E}">
        <p14:creationId xmlns:p14="http://schemas.microsoft.com/office/powerpoint/2010/main" val="20215931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548680"/>
            <a:ext cx="8229600" cy="670520"/>
          </a:xfrm>
        </p:spPr>
        <p:txBody>
          <a:bodyPr rtlCol="0">
            <a:normAutofit/>
          </a:bodyPr>
          <a:lstStyle/>
          <a:p>
            <a:pPr>
              <a:defRPr/>
            </a:pPr>
            <a:r>
              <a:rPr lang="en-US" dirty="0">
                <a:ea typeface="+mj-ea"/>
                <a:cs typeface="+mj-cs"/>
              </a:rPr>
              <a:t>Five Core Aspects of Self-Awareness</a:t>
            </a:r>
          </a:p>
        </p:txBody>
      </p:sp>
      <p:sp>
        <p:nvSpPr>
          <p:cNvPr id="3" name="Content Placeholder 2"/>
          <p:cNvSpPr>
            <a:spLocks noGrp="1"/>
          </p:cNvSpPr>
          <p:nvPr>
            <p:ph idx="1"/>
          </p:nvPr>
        </p:nvSpPr>
        <p:spPr>
          <a:xfrm>
            <a:off x="1447800" y="1524000"/>
            <a:ext cx="10058400" cy="4351338"/>
          </a:xfrm>
        </p:spPr>
        <p:txBody>
          <a:bodyPr>
            <a:normAutofit/>
          </a:bodyPr>
          <a:lstStyle/>
          <a:p>
            <a:pPr eaLnBrk="1" hangingPunct="1">
              <a:buFont typeface="Arial" pitchFamily="34" charset="0"/>
              <a:buChar char="•"/>
            </a:pPr>
            <a:r>
              <a:rPr lang="en-US" dirty="0"/>
              <a:t>Core Self-evaluation</a:t>
            </a:r>
          </a:p>
          <a:p>
            <a:pPr lvl="1" eaLnBrk="1" hangingPunct="1">
              <a:buFont typeface="Arial" pitchFamily="34" charset="0"/>
              <a:buChar char="•"/>
            </a:pPr>
            <a:r>
              <a:rPr lang="en-US" sz="1800" dirty="0"/>
              <a:t>Underlying personality</a:t>
            </a:r>
          </a:p>
          <a:p>
            <a:pPr eaLnBrk="1" hangingPunct="1">
              <a:buFont typeface="Arial" pitchFamily="34" charset="0"/>
              <a:buChar char="•"/>
            </a:pPr>
            <a:r>
              <a:rPr lang="en-US" dirty="0"/>
              <a:t>Values</a:t>
            </a:r>
          </a:p>
          <a:p>
            <a:pPr lvl="1" eaLnBrk="1" hangingPunct="1">
              <a:buFont typeface="Arial" pitchFamily="34" charset="0"/>
              <a:buChar char="•"/>
            </a:pPr>
            <a:r>
              <a:rPr lang="en-US" sz="1800" dirty="0"/>
              <a:t>Personal standards and moral judgment</a:t>
            </a:r>
          </a:p>
          <a:p>
            <a:pPr eaLnBrk="1" hangingPunct="1">
              <a:buFont typeface="Arial" pitchFamily="34" charset="0"/>
              <a:buChar char="•"/>
            </a:pPr>
            <a:r>
              <a:rPr lang="en-US" b="1" dirty="0">
                <a:solidFill>
                  <a:srgbClr val="0070C0"/>
                </a:solidFill>
              </a:rPr>
              <a:t>Cognitive Style                   --------</a:t>
            </a:r>
            <a:r>
              <a:rPr lang="en-US" b="1" dirty="0">
                <a:solidFill>
                  <a:srgbClr val="0070C0"/>
                </a:solidFill>
                <a:sym typeface="Wingdings" panose="05000000000000000000" pitchFamily="2" charset="2"/>
              </a:rPr>
              <a:t> Lecture 2</a:t>
            </a:r>
            <a:r>
              <a:rPr lang="en-US" b="1" dirty="0">
                <a:solidFill>
                  <a:srgbClr val="0070C0"/>
                </a:solidFill>
              </a:rPr>
              <a:t>          </a:t>
            </a:r>
          </a:p>
          <a:p>
            <a:pPr lvl="1" eaLnBrk="1" hangingPunct="1">
              <a:buFont typeface="Arial" pitchFamily="34" charset="0"/>
              <a:buChar char="•"/>
            </a:pPr>
            <a:r>
              <a:rPr lang="en-US" sz="1800" b="1" dirty="0">
                <a:solidFill>
                  <a:srgbClr val="0070C0"/>
                </a:solidFill>
              </a:rPr>
              <a:t>Information acquisition and evaluation</a:t>
            </a:r>
          </a:p>
          <a:p>
            <a:pPr eaLnBrk="1" hangingPunct="1">
              <a:buFont typeface="Arial" pitchFamily="34" charset="0"/>
              <a:buChar char="•"/>
            </a:pPr>
            <a:r>
              <a:rPr lang="en-US" dirty="0"/>
              <a:t>Attitudes towards Change</a:t>
            </a:r>
          </a:p>
          <a:p>
            <a:pPr lvl="1" eaLnBrk="1" hangingPunct="1">
              <a:buFont typeface="Arial" pitchFamily="34" charset="0"/>
              <a:buChar char="•"/>
            </a:pPr>
            <a:r>
              <a:rPr lang="en-US" sz="1800" dirty="0"/>
              <a:t>Adaptability and responsibility	</a:t>
            </a:r>
          </a:p>
          <a:p>
            <a:pPr eaLnBrk="1" hangingPunct="1">
              <a:buFont typeface="Arial" pitchFamily="34" charset="0"/>
              <a:buChar char="•"/>
            </a:pPr>
            <a:r>
              <a:rPr lang="en-US" dirty="0"/>
              <a:t>Emotional Intelligence</a:t>
            </a:r>
          </a:p>
          <a:p>
            <a:pPr lvl="1" eaLnBrk="1" hangingPunct="1">
              <a:buFont typeface="Arial" pitchFamily="34" charset="0"/>
              <a:buChar char="•"/>
            </a:pPr>
            <a:r>
              <a:rPr lang="en-US" sz="1800" dirty="0"/>
              <a:t>Emotional and awareness and control</a:t>
            </a:r>
          </a:p>
          <a:p>
            <a:pPr lvl="1" eaLnBrk="1" hangingPunct="1">
              <a:buFont typeface="Arial" pitchFamily="34" charset="0"/>
              <a:buChar char="•"/>
            </a:pPr>
            <a:endParaRPr lang="en-US" sz="1800" dirty="0"/>
          </a:p>
        </p:txBody>
      </p:sp>
      <p:sp>
        <p:nvSpPr>
          <p:cNvPr id="4" name="Footer Placeholder 3"/>
          <p:cNvSpPr>
            <a:spLocks noGrp="1"/>
          </p:cNvSpPr>
          <p:nvPr>
            <p:ph type="ftr" sz="quarter" idx="11"/>
          </p:nvPr>
        </p:nvSpPr>
        <p:spPr/>
        <p:txBody>
          <a:bodyPr/>
          <a:lstStyle/>
          <a:p>
            <a:r>
              <a:rPr lang="en-GB"/>
              <a:t>Lecture 1 - Personal Development Planning</a:t>
            </a:r>
          </a:p>
        </p:txBody>
      </p:sp>
      <p:sp>
        <p:nvSpPr>
          <p:cNvPr id="5" name="Slide Number Placeholder 4"/>
          <p:cNvSpPr>
            <a:spLocks noGrp="1"/>
          </p:cNvSpPr>
          <p:nvPr>
            <p:ph type="sldNum" sz="quarter" idx="12"/>
          </p:nvPr>
        </p:nvSpPr>
        <p:spPr/>
        <p:txBody>
          <a:bodyPr/>
          <a:lstStyle/>
          <a:p>
            <a:fld id="{AE04B01F-2E0C-486A-8F96-EAA38B5E84F0}" type="slidenum">
              <a:rPr lang="en-GB" smtClean="0"/>
              <a:t>18</a:t>
            </a:fld>
            <a:endParaRPr lang="en-GB"/>
          </a:p>
        </p:txBody>
      </p:sp>
      <p:sp>
        <p:nvSpPr>
          <p:cNvPr id="6" name="Date Placeholder 5">
            <a:extLst>
              <a:ext uri="{FF2B5EF4-FFF2-40B4-BE49-F238E27FC236}">
                <a16:creationId xmlns:a16="http://schemas.microsoft.com/office/drawing/2014/main" id="{611007AD-D0D2-59EE-92DB-A4220294920D}"/>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76404770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631" y="457200"/>
            <a:ext cx="7325544" cy="670520"/>
          </a:xfrm>
        </p:spPr>
        <p:txBody>
          <a:bodyPr rtlCol="0">
            <a:normAutofit fontScale="90000"/>
          </a:bodyPr>
          <a:lstStyle/>
          <a:p>
            <a:pPr algn="ctr">
              <a:defRPr/>
            </a:pPr>
            <a:r>
              <a:rPr lang="en-US" dirty="0">
                <a:ea typeface="+mj-ea"/>
                <a:cs typeface="+mj-cs"/>
              </a:rPr>
              <a:t>Cognitive Style</a:t>
            </a:r>
            <a:br>
              <a:rPr lang="en-US" dirty="0">
                <a:ea typeface="+mj-ea"/>
                <a:cs typeface="+mj-cs"/>
              </a:rPr>
            </a:br>
            <a:r>
              <a:rPr lang="en-US" sz="2000" dirty="0">
                <a:ea typeface="+mj-ea"/>
                <a:cs typeface="+mj-cs"/>
              </a:rPr>
              <a:t>Information acquisition and evaluation</a:t>
            </a:r>
            <a:br>
              <a:rPr lang="en-US" sz="2000" dirty="0">
                <a:ea typeface="+mj-ea"/>
                <a:cs typeface="+mj-cs"/>
              </a:rPr>
            </a:br>
            <a:endParaRPr lang="en-US" sz="2000" dirty="0">
              <a:ea typeface="+mj-ea"/>
              <a:cs typeface="+mj-cs"/>
            </a:endParaRPr>
          </a:p>
        </p:txBody>
      </p:sp>
      <p:sp>
        <p:nvSpPr>
          <p:cNvPr id="3" name="Content Placeholder 2"/>
          <p:cNvSpPr>
            <a:spLocks noGrp="1"/>
          </p:cNvSpPr>
          <p:nvPr>
            <p:ph idx="1"/>
          </p:nvPr>
        </p:nvSpPr>
        <p:spPr>
          <a:xfrm>
            <a:off x="5148654" y="1253331"/>
            <a:ext cx="6357545" cy="4351338"/>
          </a:xfrm>
        </p:spPr>
        <p:txBody>
          <a:bodyPr>
            <a:normAutofit lnSpcReduction="10000"/>
          </a:bodyPr>
          <a:lstStyle/>
          <a:p>
            <a:pPr marL="0" indent="0" eaLnBrk="1" hangingPunct="1">
              <a:buNone/>
            </a:pPr>
            <a:r>
              <a:rPr lang="en-US" dirty="0"/>
              <a:t>Cognitive comes from the Latin </a:t>
            </a:r>
            <a:r>
              <a:rPr lang="en-US" dirty="0" err="1"/>
              <a:t>cognito</a:t>
            </a:r>
            <a:r>
              <a:rPr lang="en-US" dirty="0"/>
              <a:t>, meaning to Apprehend or understand</a:t>
            </a:r>
            <a:br>
              <a:rPr lang="en-US" dirty="0"/>
            </a:br>
            <a:br>
              <a:rPr lang="en-US" dirty="0"/>
            </a:br>
            <a:r>
              <a:rPr lang="en-US" dirty="0"/>
              <a:t>Cognition- A general term including all mental processes by which people become aware of and understand the world.</a:t>
            </a:r>
            <a:br>
              <a:rPr lang="en-US" dirty="0"/>
            </a:br>
            <a:r>
              <a:rPr lang="en-US" dirty="0"/>
              <a:t>    </a:t>
            </a:r>
            <a:br>
              <a:rPr lang="en-US" dirty="0"/>
            </a:br>
            <a:r>
              <a:rPr lang="en-US" dirty="0"/>
              <a:t>(This explain why people are different) </a:t>
            </a:r>
          </a:p>
          <a:p>
            <a:pPr marL="0" indent="0" eaLnBrk="1" hangingPunct="1">
              <a:buNone/>
            </a:pPr>
            <a:r>
              <a:rPr lang="en-US" dirty="0">
                <a:solidFill>
                  <a:srgbClr val="0070C0"/>
                </a:solidFill>
              </a:rPr>
              <a:t>Comprehensively discuss in Lecture 2 : with individual student evaluations on core aspects</a:t>
            </a:r>
          </a:p>
          <a:p>
            <a:pPr marL="0" indent="0" eaLnBrk="1" hangingPunct="1">
              <a:buNone/>
            </a:pPr>
            <a:endParaRPr lang="en-US" sz="1800" dirty="0"/>
          </a:p>
        </p:txBody>
      </p:sp>
      <p:sp>
        <p:nvSpPr>
          <p:cNvPr id="4" name="Footer Placeholder 3"/>
          <p:cNvSpPr>
            <a:spLocks noGrp="1"/>
          </p:cNvSpPr>
          <p:nvPr>
            <p:ph type="ftr" sz="quarter" idx="11"/>
          </p:nvPr>
        </p:nvSpPr>
        <p:spPr/>
        <p:txBody>
          <a:bodyPr/>
          <a:lstStyle/>
          <a:p>
            <a:r>
              <a:rPr lang="en-GB"/>
              <a:t>Lecture 1 - Personal Development Planning</a:t>
            </a:r>
          </a:p>
        </p:txBody>
      </p:sp>
      <p:sp>
        <p:nvSpPr>
          <p:cNvPr id="5" name="Slide Number Placeholder 4"/>
          <p:cNvSpPr>
            <a:spLocks noGrp="1"/>
          </p:cNvSpPr>
          <p:nvPr>
            <p:ph type="sldNum" sz="quarter" idx="12"/>
          </p:nvPr>
        </p:nvSpPr>
        <p:spPr/>
        <p:txBody>
          <a:bodyPr/>
          <a:lstStyle/>
          <a:p>
            <a:fld id="{AE04B01F-2E0C-486A-8F96-EAA38B5E84F0}" type="slidenum">
              <a:rPr lang="en-GB" smtClean="0"/>
              <a:t>19</a:t>
            </a:fld>
            <a:endParaRPr lang="en-GB"/>
          </a:p>
        </p:txBody>
      </p:sp>
      <p:sp>
        <p:nvSpPr>
          <p:cNvPr id="6" name="Date Placeholder 5">
            <a:extLst>
              <a:ext uri="{FF2B5EF4-FFF2-40B4-BE49-F238E27FC236}">
                <a16:creationId xmlns:a16="http://schemas.microsoft.com/office/drawing/2014/main" id="{611007AD-D0D2-59EE-92DB-A4220294920D}"/>
              </a:ext>
            </a:extLst>
          </p:cNvPr>
          <p:cNvSpPr>
            <a:spLocks noGrp="1"/>
          </p:cNvSpPr>
          <p:nvPr>
            <p:ph type="dt" sz="half" idx="10"/>
          </p:nvPr>
        </p:nvSpPr>
        <p:spPr/>
        <p:txBody>
          <a:bodyPr/>
          <a:lstStyle/>
          <a:p>
            <a:r>
              <a:rPr lang="en-US"/>
              <a:t>IT2090</a:t>
            </a:r>
            <a:endParaRPr lang="en-US" dirty="0"/>
          </a:p>
        </p:txBody>
      </p:sp>
      <p:pic>
        <p:nvPicPr>
          <p:cNvPr id="7" name="Picture 6">
            <a:extLst>
              <a:ext uri="{FF2B5EF4-FFF2-40B4-BE49-F238E27FC236}">
                <a16:creationId xmlns:a16="http://schemas.microsoft.com/office/drawing/2014/main" id="{443F9547-13A3-A744-E69B-139F00C6C5D5}"/>
              </a:ext>
            </a:extLst>
          </p:cNvPr>
          <p:cNvPicPr>
            <a:picLocks noChangeAspect="1"/>
          </p:cNvPicPr>
          <p:nvPr/>
        </p:nvPicPr>
        <p:blipFill>
          <a:blip r:embed="rId3"/>
          <a:stretch>
            <a:fillRect/>
          </a:stretch>
        </p:blipFill>
        <p:spPr>
          <a:xfrm>
            <a:off x="817098" y="1981200"/>
            <a:ext cx="3953145" cy="3276600"/>
          </a:xfrm>
          <a:prstGeom prst="rect">
            <a:avLst/>
          </a:prstGeom>
        </p:spPr>
      </p:pic>
    </p:spTree>
    <p:extLst>
      <p:ext uri="{BB962C8B-B14F-4D97-AF65-F5344CB8AC3E}">
        <p14:creationId xmlns:p14="http://schemas.microsoft.com/office/powerpoint/2010/main" val="4890213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1463" y="19878"/>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4850296" y="333803"/>
            <a:ext cx="6818244" cy="5446643"/>
          </a:xfrm>
        </p:spPr>
        <p:txBody>
          <a:bodyPr/>
          <a:lstStyle/>
          <a:p>
            <a:r>
              <a:rPr lang="en-US" dirty="0"/>
              <a:t>Lecture 1 - Personal Development Planning</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5029200" y="2438401"/>
            <a:ext cx="6510130" cy="685799"/>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Is the Process of Improving oneself Through Conscious habits and activities</a:t>
            </a: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IT2090</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Lecture 1 - Personal Development Planning</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white"/>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pic>
        <p:nvPicPr>
          <p:cNvPr id="8" name="Picture 7">
            <a:extLst>
              <a:ext uri="{FF2B5EF4-FFF2-40B4-BE49-F238E27FC236}">
                <a16:creationId xmlns:a16="http://schemas.microsoft.com/office/drawing/2014/main" id="{606EA657-3395-1B15-239C-A76B8240A935}"/>
              </a:ext>
            </a:extLst>
          </p:cNvPr>
          <p:cNvPicPr>
            <a:picLocks noChangeAspect="1"/>
          </p:cNvPicPr>
          <p:nvPr/>
        </p:nvPicPr>
        <p:blipFill>
          <a:blip r:embed="rId3"/>
          <a:stretch>
            <a:fillRect/>
          </a:stretch>
        </p:blipFill>
        <p:spPr>
          <a:xfrm>
            <a:off x="6111801" y="3243062"/>
            <a:ext cx="4114800" cy="2057400"/>
          </a:xfrm>
          <a:prstGeom prst="rect">
            <a:avLst/>
          </a:prstGeom>
        </p:spPr>
      </p:pic>
    </p:spTree>
    <p:extLst>
      <p:ext uri="{BB962C8B-B14F-4D97-AF65-F5344CB8AC3E}">
        <p14:creationId xmlns:p14="http://schemas.microsoft.com/office/powerpoint/2010/main" val="3175499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4CC9CF38-97E9-4DE4-B03F-3A5C86829DC5}" type="slidenum">
              <a:rPr lang="en-US" altLang="en-US"/>
              <a:pPr/>
              <a:t>20</a:t>
            </a:fld>
            <a:endParaRPr lang="en-US" altLang="en-US"/>
          </a:p>
        </p:txBody>
      </p:sp>
      <p:sp>
        <p:nvSpPr>
          <p:cNvPr id="8196" name="Rectangle 2"/>
          <p:cNvSpPr>
            <a:spLocks noGrp="1" noChangeArrowheads="1"/>
          </p:cNvSpPr>
          <p:nvPr>
            <p:ph type="title"/>
          </p:nvPr>
        </p:nvSpPr>
        <p:spPr>
          <a:xfrm>
            <a:off x="3505200" y="244377"/>
            <a:ext cx="4876800" cy="1295400"/>
          </a:xfrm>
        </p:spPr>
        <p:txBody>
          <a:bodyPr/>
          <a:lstStyle/>
          <a:p>
            <a:pPr eaLnBrk="1" hangingPunct="1"/>
            <a:r>
              <a:rPr lang="en-US" altLang="en-US" dirty="0"/>
              <a:t>Reflective Practice</a:t>
            </a:r>
          </a:p>
        </p:txBody>
      </p:sp>
      <p:sp>
        <p:nvSpPr>
          <p:cNvPr id="8197" name="Rectangle 3"/>
          <p:cNvSpPr>
            <a:spLocks noGrp="1" noChangeArrowheads="1"/>
          </p:cNvSpPr>
          <p:nvPr>
            <p:ph type="body" idx="1"/>
          </p:nvPr>
        </p:nvSpPr>
        <p:spPr>
          <a:xfrm>
            <a:off x="1143000" y="1600200"/>
            <a:ext cx="9982200" cy="4114800"/>
          </a:xfrm>
        </p:spPr>
        <p:txBody>
          <a:bodyPr>
            <a:normAutofit fontScale="92500" lnSpcReduction="10000"/>
          </a:bodyPr>
          <a:lstStyle/>
          <a:p>
            <a:pPr eaLnBrk="1" hangingPunct="1">
              <a:lnSpc>
                <a:spcPct val="80000"/>
              </a:lnSpc>
            </a:pPr>
            <a:r>
              <a:rPr lang="en-GB" altLang="en-US" sz="2800" dirty="0"/>
              <a:t>In order to learn effectively it is not enough to simply have an experience </a:t>
            </a:r>
          </a:p>
          <a:p>
            <a:pPr eaLnBrk="1" hangingPunct="1">
              <a:lnSpc>
                <a:spcPct val="80000"/>
              </a:lnSpc>
            </a:pPr>
            <a:endParaRPr lang="en-GB" altLang="en-US" sz="2800" dirty="0"/>
          </a:p>
          <a:p>
            <a:pPr eaLnBrk="1" hangingPunct="1">
              <a:lnSpc>
                <a:spcPct val="80000"/>
              </a:lnSpc>
            </a:pPr>
            <a:r>
              <a:rPr lang="en-GB" altLang="en-US" sz="2800" dirty="0"/>
              <a:t>In order to maximise the learning potential of the situation before it is lost, we need to </a:t>
            </a:r>
            <a:r>
              <a:rPr lang="en-GB" altLang="en-US" sz="2800" dirty="0">
                <a:solidFill>
                  <a:schemeClr val="hlink"/>
                </a:solidFill>
              </a:rPr>
              <a:t>reflect on</a:t>
            </a:r>
            <a:r>
              <a:rPr lang="en-GB" altLang="en-US" sz="2800" dirty="0"/>
              <a:t> the experience</a:t>
            </a:r>
          </a:p>
          <a:p>
            <a:pPr eaLnBrk="1" hangingPunct="1">
              <a:lnSpc>
                <a:spcPct val="80000"/>
              </a:lnSpc>
            </a:pPr>
            <a:endParaRPr lang="en-GB" altLang="en-US" sz="2800" dirty="0"/>
          </a:p>
          <a:p>
            <a:pPr eaLnBrk="1" hangingPunct="1">
              <a:lnSpc>
                <a:spcPct val="80000"/>
              </a:lnSpc>
            </a:pPr>
            <a:r>
              <a:rPr lang="en-GB" altLang="en-US" sz="2800" dirty="0"/>
              <a:t>Reflecting is an important stage of the PDP process</a:t>
            </a:r>
          </a:p>
          <a:p>
            <a:pPr eaLnBrk="1" hangingPunct="1">
              <a:lnSpc>
                <a:spcPct val="80000"/>
              </a:lnSpc>
            </a:pPr>
            <a:endParaRPr lang="en-GB" altLang="en-US" sz="2800" dirty="0"/>
          </a:p>
          <a:p>
            <a:pPr eaLnBrk="1" hangingPunct="1">
              <a:lnSpc>
                <a:spcPct val="80000"/>
              </a:lnSpc>
            </a:pPr>
            <a:r>
              <a:rPr lang="en-GB" altLang="en-US" sz="2800" dirty="0"/>
              <a:t>You need to </a:t>
            </a:r>
            <a:r>
              <a:rPr lang="en-GB" altLang="en-US" sz="2800" dirty="0">
                <a:solidFill>
                  <a:srgbClr val="2B1A92"/>
                </a:solidFill>
              </a:rPr>
              <a:t>reflect in</a:t>
            </a:r>
            <a:r>
              <a:rPr lang="en-GB" altLang="en-US" sz="2800" dirty="0"/>
              <a:t> order to improve and develop your skills and knowledge; the idea is that you learn from your successes and mistakes</a:t>
            </a:r>
            <a:endParaRPr lang="en-US" altLang="en-US" sz="2800" dirty="0"/>
          </a:p>
        </p:txBody>
      </p:sp>
      <p:sp>
        <p:nvSpPr>
          <p:cNvPr id="2" name="Date Placeholder 1">
            <a:extLst>
              <a:ext uri="{FF2B5EF4-FFF2-40B4-BE49-F238E27FC236}">
                <a16:creationId xmlns:a16="http://schemas.microsoft.com/office/drawing/2014/main" id="{5276A212-72C6-A582-9AF5-75EA2E1302D7}"/>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A48B590B-19A8-0A85-1E1D-8137544C4084}"/>
              </a:ext>
            </a:extLst>
          </p:cNvPr>
          <p:cNvSpPr>
            <a:spLocks noGrp="1"/>
          </p:cNvSpPr>
          <p:nvPr>
            <p:ph type="ftr" sz="quarter" idx="11"/>
          </p:nvPr>
        </p:nvSpPr>
        <p:spPr/>
        <p:txBody>
          <a:bodyPr/>
          <a:lstStyle/>
          <a:p>
            <a:r>
              <a:rPr lang="en-US"/>
              <a:t>Lecture 1 - Personal Development Planning</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id="{445119F1-91E5-FF1D-12F4-CE475DCF49D5}"/>
              </a:ext>
            </a:extLst>
          </p:cNvPr>
          <p:cNvSpPr>
            <a:spLocks noGrp="1"/>
          </p:cNvSpPr>
          <p:nvPr>
            <p:ph idx="1"/>
          </p:nvPr>
        </p:nvSpPr>
        <p:spPr>
          <a:xfrm>
            <a:off x="1104900" y="1371600"/>
            <a:ext cx="9982200" cy="4472781"/>
          </a:xfrm>
        </p:spPr>
        <p:txBody>
          <a:bodyPr/>
          <a:lstStyle/>
          <a:p>
            <a:pPr>
              <a:buFont typeface="Arial" panose="020B0604020202020204" pitchFamily="34" charset="0"/>
              <a:buNone/>
            </a:pPr>
            <a:endParaRPr lang="en-GB" altLang="en-US" dirty="0">
              <a:ea typeface="ＭＳ Ｐゴシック" panose="020B0600070205080204" pitchFamily="34" charset="-128"/>
            </a:endParaRPr>
          </a:p>
          <a:p>
            <a:r>
              <a:rPr lang="en-US" altLang="en-US" sz="2400" dirty="0">
                <a:ea typeface="ＭＳ Ｐゴシック" panose="020B0600070205080204" pitchFamily="34" charset="-128"/>
              </a:rPr>
              <a:t>Reflection is the </a:t>
            </a:r>
            <a:r>
              <a:rPr lang="en-US" altLang="en-US" sz="2400" dirty="0">
                <a:solidFill>
                  <a:srgbClr val="FF0000"/>
                </a:solidFill>
                <a:ea typeface="ＭＳ Ｐゴシック" panose="020B0600070205080204" pitchFamily="34" charset="-128"/>
              </a:rPr>
              <a:t>purposive, deliberate </a:t>
            </a:r>
            <a:r>
              <a:rPr lang="en-US" altLang="en-US" sz="2400" dirty="0">
                <a:ea typeface="ＭＳ Ｐゴシック" panose="020B0600070205080204" pitchFamily="34" charset="-128"/>
              </a:rPr>
              <a:t>revisiting of an experience, to explore and </a:t>
            </a:r>
            <a:r>
              <a:rPr lang="en-US" altLang="en-US" sz="2400" dirty="0">
                <a:solidFill>
                  <a:srgbClr val="FF0000"/>
                </a:solidFill>
                <a:ea typeface="ＭＳ Ｐゴシック" panose="020B0600070205080204" pitchFamily="34" charset="-128"/>
              </a:rPr>
              <a:t>extract the learning offered by the experience. </a:t>
            </a:r>
          </a:p>
          <a:p>
            <a:endParaRPr lang="en-US" altLang="en-US" sz="2400" dirty="0">
              <a:ea typeface="ＭＳ Ｐゴシック" panose="020B0600070205080204" pitchFamily="34" charset="-128"/>
            </a:endParaRPr>
          </a:p>
          <a:p>
            <a:r>
              <a:rPr lang="en-US" altLang="en-US" sz="2400" dirty="0">
                <a:ea typeface="ＭＳ Ｐゴシック" panose="020B0600070205080204" pitchFamily="34" charset="-128"/>
              </a:rPr>
              <a:t>Reflection promotes </a:t>
            </a:r>
            <a:r>
              <a:rPr lang="en-US" altLang="en-US" sz="2400" dirty="0">
                <a:solidFill>
                  <a:srgbClr val="FF0000"/>
                </a:solidFill>
                <a:ea typeface="ＭＳ Ｐゴシック" panose="020B0600070205080204" pitchFamily="34" charset="-128"/>
              </a:rPr>
              <a:t>deep learning</a:t>
            </a:r>
            <a:r>
              <a:rPr lang="en-US" altLang="en-US" sz="2400" dirty="0">
                <a:ea typeface="ＭＳ Ｐゴシック" panose="020B0600070205080204" pitchFamily="34" charset="-128"/>
              </a:rPr>
              <a:t> in personal and professional development and improvement of practice. </a:t>
            </a:r>
          </a:p>
          <a:p>
            <a:pPr>
              <a:buFont typeface="Arial" panose="020B0604020202020204" pitchFamily="34" charset="0"/>
              <a:buNone/>
            </a:pPr>
            <a:endParaRPr lang="en-GB" altLang="en-US" dirty="0">
              <a:ea typeface="ＭＳ Ｐゴシック" panose="020B0600070205080204" pitchFamily="34" charset="-128"/>
            </a:endParaRPr>
          </a:p>
        </p:txBody>
      </p:sp>
      <p:sp>
        <p:nvSpPr>
          <p:cNvPr id="6" name="Title 1">
            <a:extLst>
              <a:ext uri="{FF2B5EF4-FFF2-40B4-BE49-F238E27FC236}">
                <a16:creationId xmlns:a16="http://schemas.microsoft.com/office/drawing/2014/main" id="{A6ABAC2D-F70F-7F7E-F4CB-A66BE182770E}"/>
              </a:ext>
            </a:extLst>
          </p:cNvPr>
          <p:cNvSpPr>
            <a:spLocks noGrp="1"/>
          </p:cNvSpPr>
          <p:nvPr>
            <p:ph type="title"/>
          </p:nvPr>
        </p:nvSpPr>
        <p:spPr>
          <a:xfrm>
            <a:off x="2209800" y="480219"/>
            <a:ext cx="7325544" cy="670520"/>
          </a:xfrm>
        </p:spPr>
        <p:txBody>
          <a:bodyPr rtlCol="0">
            <a:normAutofit/>
          </a:bodyPr>
          <a:lstStyle/>
          <a:p>
            <a:pPr algn="ctr">
              <a:defRPr/>
            </a:pPr>
            <a:r>
              <a:rPr lang="en-US" dirty="0">
                <a:ea typeface="+mj-ea"/>
                <a:cs typeface="+mj-cs"/>
              </a:rPr>
              <a:t>Reflection and Reflective Practice</a:t>
            </a:r>
          </a:p>
        </p:txBody>
      </p:sp>
      <p:sp>
        <p:nvSpPr>
          <p:cNvPr id="7" name="Date Placeholder 6">
            <a:extLst>
              <a:ext uri="{FF2B5EF4-FFF2-40B4-BE49-F238E27FC236}">
                <a16:creationId xmlns:a16="http://schemas.microsoft.com/office/drawing/2014/main" id="{DC581B70-0C0F-5661-CA91-482FDCD9B4B3}"/>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2F8E36FC-9859-3811-49C8-DE6AC0502DEC}"/>
              </a:ext>
            </a:extLst>
          </p:cNvPr>
          <p:cNvSpPr>
            <a:spLocks noGrp="1"/>
          </p:cNvSpPr>
          <p:nvPr>
            <p:ph type="ftr" sz="quarter" idx="11"/>
          </p:nvPr>
        </p:nvSpPr>
        <p:spPr/>
        <p:txBody>
          <a:bodyPr/>
          <a:lstStyle/>
          <a:p>
            <a:r>
              <a:rPr lang="en-US"/>
              <a:t>Lecture 1 - Personal Development Planning</a:t>
            </a:r>
            <a:endParaRPr lang="en-US" dirty="0"/>
          </a:p>
        </p:txBody>
      </p:sp>
      <p:sp>
        <p:nvSpPr>
          <p:cNvPr id="9" name="Slide Number Placeholder 8">
            <a:extLst>
              <a:ext uri="{FF2B5EF4-FFF2-40B4-BE49-F238E27FC236}">
                <a16:creationId xmlns:a16="http://schemas.microsoft.com/office/drawing/2014/main" id="{57A2FFC6-B84C-7B8C-696D-AC8C8CB966DA}"/>
              </a:ext>
            </a:extLst>
          </p:cNvPr>
          <p:cNvSpPr>
            <a:spLocks noGrp="1"/>
          </p:cNvSpPr>
          <p:nvPr>
            <p:ph type="sldNum" sz="quarter" idx="12"/>
          </p:nvPr>
        </p:nvSpPr>
        <p:spPr/>
        <p:txBody>
          <a:bodyPr/>
          <a:lstStyle/>
          <a:p>
            <a:fld id="{B5CEABB6-07DC-46E8-9B57-56EC44A396E5}" type="slidenum">
              <a:rPr lang="en-US" smtClean="0"/>
              <a:t>21</a:t>
            </a:fld>
            <a:endParaRPr 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id="{28CACEB9-D6A5-CE6B-489A-6FCBA3574177}"/>
              </a:ext>
            </a:extLst>
          </p:cNvPr>
          <p:cNvSpPr>
            <a:spLocks noGrp="1"/>
          </p:cNvSpPr>
          <p:nvPr>
            <p:ph idx="1"/>
          </p:nvPr>
        </p:nvSpPr>
        <p:spPr>
          <a:xfrm>
            <a:off x="1143000" y="1447800"/>
            <a:ext cx="9677400" cy="4191000"/>
          </a:xfrm>
        </p:spPr>
        <p:txBody>
          <a:bodyPr/>
          <a:lstStyle/>
          <a:p>
            <a:pPr>
              <a:buFont typeface="Arial" panose="020B0604020202020204" pitchFamily="34" charset="0"/>
              <a:buNone/>
            </a:pPr>
            <a:endParaRPr lang="en-GB" altLang="en-US" dirty="0">
              <a:ea typeface="ＭＳ Ｐゴシック" panose="020B0600070205080204" pitchFamily="34" charset="-128"/>
            </a:endParaRPr>
          </a:p>
          <a:p>
            <a:pPr>
              <a:buFont typeface="Arial" panose="020B0604020202020204" pitchFamily="34" charset="0"/>
              <a:buNone/>
            </a:pPr>
            <a:endParaRPr lang="en-GB" altLang="en-US" sz="2400" dirty="0">
              <a:ea typeface="ＭＳ Ｐゴシック" panose="020B0600070205080204" pitchFamily="34" charset="-128"/>
            </a:endParaRPr>
          </a:p>
          <a:p>
            <a:r>
              <a:rPr lang="en-GB" altLang="en-US" sz="2400" dirty="0">
                <a:ea typeface="ＭＳ Ｐゴシック" panose="020B0600070205080204" pitchFamily="34" charset="-128"/>
              </a:rPr>
              <a:t>Individual learners capacity to engage with an experience.</a:t>
            </a:r>
          </a:p>
          <a:p>
            <a:endParaRPr lang="en-GB" altLang="en-US" sz="2400" dirty="0">
              <a:ea typeface="ＭＳ Ｐゴシック" panose="020B0600070205080204" pitchFamily="34" charset="-128"/>
            </a:endParaRPr>
          </a:p>
          <a:p>
            <a:r>
              <a:rPr lang="en-GB" altLang="en-US" sz="2400" dirty="0">
                <a:ea typeface="ＭＳ Ｐゴシック" panose="020B0600070205080204" pitchFamily="34" charset="-128"/>
              </a:rPr>
              <a:t>Reflect critically on it.</a:t>
            </a:r>
          </a:p>
          <a:p>
            <a:endParaRPr lang="en-GB" altLang="en-US" sz="2400" dirty="0">
              <a:ea typeface="ＭＳ Ｐゴシック" panose="020B0600070205080204" pitchFamily="34" charset="-128"/>
            </a:endParaRPr>
          </a:p>
          <a:p>
            <a:r>
              <a:rPr lang="en-GB" altLang="en-US" sz="2400" dirty="0">
                <a:ea typeface="ＭＳ Ｐゴシック" panose="020B0600070205080204" pitchFamily="34" charset="-128"/>
              </a:rPr>
              <a:t>Deduce the  lessons learnt that need to be applied to future activity.</a:t>
            </a:r>
          </a:p>
          <a:p>
            <a:pPr>
              <a:buFont typeface="Arial" panose="020B0604020202020204" pitchFamily="34" charset="0"/>
              <a:buNone/>
            </a:pPr>
            <a:endParaRPr lang="en-GB" altLang="en-US" dirty="0">
              <a:ea typeface="ＭＳ Ｐゴシック" panose="020B0600070205080204" pitchFamily="34" charset="-128"/>
            </a:endParaRPr>
          </a:p>
        </p:txBody>
      </p:sp>
      <p:sp>
        <p:nvSpPr>
          <p:cNvPr id="2" name="Title 1">
            <a:extLst>
              <a:ext uri="{FF2B5EF4-FFF2-40B4-BE49-F238E27FC236}">
                <a16:creationId xmlns:a16="http://schemas.microsoft.com/office/drawing/2014/main" id="{9C5EEAD7-5717-339F-2847-695AB1CCF173}"/>
              </a:ext>
            </a:extLst>
          </p:cNvPr>
          <p:cNvSpPr txBox="1">
            <a:spLocks/>
          </p:cNvSpPr>
          <p:nvPr/>
        </p:nvSpPr>
        <p:spPr>
          <a:xfrm>
            <a:off x="2209800" y="480219"/>
            <a:ext cx="7325544" cy="670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fontAlgn="auto">
              <a:spcAft>
                <a:spcPts val="0"/>
              </a:spcAft>
              <a:defRPr/>
            </a:pPr>
            <a:r>
              <a:rPr lang="en-US" dirty="0"/>
              <a:t>Reflective Practice</a:t>
            </a:r>
          </a:p>
        </p:txBody>
      </p:sp>
      <p:sp>
        <p:nvSpPr>
          <p:cNvPr id="5" name="Date Placeholder 4">
            <a:extLst>
              <a:ext uri="{FF2B5EF4-FFF2-40B4-BE49-F238E27FC236}">
                <a16:creationId xmlns:a16="http://schemas.microsoft.com/office/drawing/2014/main" id="{719611D2-1236-E784-51A7-FE38D7043BB5}"/>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75B38A68-45E7-6660-BC96-F5A952FA4CFE}"/>
              </a:ext>
            </a:extLst>
          </p:cNvPr>
          <p:cNvSpPr>
            <a:spLocks noGrp="1"/>
          </p:cNvSpPr>
          <p:nvPr>
            <p:ph type="ftr" sz="quarter" idx="11"/>
          </p:nvPr>
        </p:nvSpPr>
        <p:spPr/>
        <p:txBody>
          <a:bodyPr/>
          <a:lstStyle/>
          <a:p>
            <a:r>
              <a:rPr lang="en-US"/>
              <a:t>Lecture 1 - Personal Development Planning</a:t>
            </a:r>
            <a:endParaRPr lang="en-US" dirty="0"/>
          </a:p>
        </p:txBody>
      </p:sp>
      <p:sp>
        <p:nvSpPr>
          <p:cNvPr id="7" name="Slide Number Placeholder 6">
            <a:extLst>
              <a:ext uri="{FF2B5EF4-FFF2-40B4-BE49-F238E27FC236}">
                <a16:creationId xmlns:a16="http://schemas.microsoft.com/office/drawing/2014/main" id="{388C8229-E222-DE7A-A332-DB2EF8BA16C3}"/>
              </a:ext>
            </a:extLst>
          </p:cNvPr>
          <p:cNvSpPr>
            <a:spLocks noGrp="1"/>
          </p:cNvSpPr>
          <p:nvPr>
            <p:ph type="sldNum" sz="quarter" idx="12"/>
          </p:nvPr>
        </p:nvSpPr>
        <p:spPr/>
        <p:txBody>
          <a:bodyPr/>
          <a:lstStyle/>
          <a:p>
            <a:fld id="{B5CEABB6-07DC-46E8-9B57-56EC44A396E5}" type="slidenum">
              <a:rPr lang="en-US" smtClean="0"/>
              <a:t>22</a:t>
            </a:fld>
            <a:endParaRPr 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0CBA8ACD-6D5E-406D-C1CB-1F955157BF25}"/>
              </a:ext>
            </a:extLst>
          </p:cNvPr>
          <p:cNvSpPr>
            <a:spLocks noGrp="1"/>
          </p:cNvSpPr>
          <p:nvPr>
            <p:ph idx="1"/>
          </p:nvPr>
        </p:nvSpPr>
        <p:spPr>
          <a:xfrm>
            <a:off x="1981200" y="1295400"/>
            <a:ext cx="8458200" cy="5181600"/>
          </a:xfrm>
        </p:spPr>
        <p:txBody>
          <a:bodyPr/>
          <a:lstStyle/>
          <a:p>
            <a:pPr>
              <a:buFont typeface="Arial" panose="020B0604020202020204" pitchFamily="34" charset="0"/>
              <a:buNone/>
            </a:pPr>
            <a:r>
              <a:rPr lang="en-GB" altLang="en-US" sz="2400" dirty="0">
                <a:ea typeface="ＭＳ Ｐゴシック" panose="020B0600070205080204" pitchFamily="34" charset="-128"/>
              </a:rPr>
              <a:t>Approaches to Learning</a:t>
            </a:r>
            <a:endParaRPr lang="en-GB" altLang="en-US" dirty="0">
              <a:ea typeface="ＭＳ Ｐゴシック" panose="020B0600070205080204" pitchFamily="34" charset="-128"/>
            </a:endParaRPr>
          </a:p>
        </p:txBody>
      </p:sp>
      <p:graphicFrame>
        <p:nvGraphicFramePr>
          <p:cNvPr id="3" name="Table 2">
            <a:extLst>
              <a:ext uri="{FF2B5EF4-FFF2-40B4-BE49-F238E27FC236}">
                <a16:creationId xmlns:a16="http://schemas.microsoft.com/office/drawing/2014/main" id="{0E37D163-30F6-276E-0726-AB68252A5791}"/>
              </a:ext>
            </a:extLst>
          </p:cNvPr>
          <p:cNvGraphicFramePr>
            <a:graphicFrameLocks noGrp="1"/>
          </p:cNvGraphicFramePr>
          <p:nvPr>
            <p:extLst>
              <p:ext uri="{D42A27DB-BD31-4B8C-83A1-F6EECF244321}">
                <p14:modId xmlns:p14="http://schemas.microsoft.com/office/powerpoint/2010/main" val="1949081435"/>
              </p:ext>
            </p:extLst>
          </p:nvPr>
        </p:nvGraphicFramePr>
        <p:xfrm>
          <a:off x="1981200" y="1951891"/>
          <a:ext cx="8458200" cy="4525109"/>
        </p:xfrm>
        <a:graphic>
          <a:graphicData uri="http://schemas.openxmlformats.org/drawingml/2006/table">
            <a:tbl>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229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1" charset="0"/>
                          <a:ea typeface="ＭＳ Ｐゴシック" pitchFamily="-1" charset="-128"/>
                        </a:rPr>
                        <a:t>Surface Learning</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itchFamily="-1" charset="0"/>
                          <a:ea typeface="ＭＳ Ｐゴシック" pitchFamily="-1" charset="-128"/>
                        </a:rPr>
                        <a:t>Deep Learning</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481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1" charset="0"/>
                          <a:ea typeface="ＭＳ Ｐゴシック" pitchFamily="-1" charset="-128"/>
                        </a:rPr>
                        <a:t>Intention to complete the task and memorize information.</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1" charset="0"/>
                          <a:ea typeface="ＭＳ Ｐゴシック" pitchFamily="-1" charset="-128"/>
                        </a:rPr>
                        <a:t>Intention to understand and seek meaning.</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69844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1" charset="0"/>
                        <a:ea typeface="ＭＳ Ｐゴシック" pitchFamily="-1" charset="-128"/>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1" charset="0"/>
                          <a:ea typeface="ＭＳ Ｐゴシック" pitchFamily="-1" charset="-128"/>
                        </a:rPr>
                        <a:t>Attempt to relate concepts to existing experience.</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69844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1" charset="0"/>
                          <a:ea typeface="ＭＳ Ｐゴシック" pitchFamily="-1" charset="-128"/>
                        </a:rPr>
                        <a:t> No distinction between new ideas and existing knowledge.</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1" charset="0"/>
                          <a:ea typeface="ＭＳ Ｐゴシック" pitchFamily="-1" charset="-128"/>
                        </a:rPr>
                        <a:t>Distinguish between new ideas and existing knowledge</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0530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1" charset="0"/>
                        <a:ea typeface="ＭＳ Ｐゴシック" pitchFamily="-1" charset="-128"/>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1" charset="0"/>
                          <a:ea typeface="ＭＳ Ｐゴシック" pitchFamily="-1" charset="-128"/>
                        </a:rPr>
                        <a:t>Critical evaluation of events.</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69844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1" charset="0"/>
                          <a:ea typeface="ＭＳ Ｐゴシック" pitchFamily="-1" charset="-128"/>
                        </a:rPr>
                        <a:t>Facts learned out with a meaningful framework.</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1" charset="0"/>
                          <a:ea typeface="ＭＳ Ｐゴシック" pitchFamily="-1" charset="-128"/>
                        </a:rPr>
                        <a:t>Facts learned in the context of meaning.</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40530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1" charset="0"/>
                        <a:ea typeface="ＭＳ Ｐゴシック" pitchFamily="-1" charset="-128"/>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1" charset="0"/>
                        <a:ea typeface="ＭＳ Ｐゴシック" pitchFamily="-1" charset="-128"/>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4053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pitchFamily="-1" charset="0"/>
                          <a:ea typeface="ＭＳ Ｐゴシック" pitchFamily="-1" charset="-128"/>
                        </a:rPr>
                        <a:t>Knowledge</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Calibri" pitchFamily="-1" charset="0"/>
                          <a:ea typeface="ＭＳ Ｐゴシック" pitchFamily="-1" charset="-128"/>
                        </a:rPr>
                        <a:t>Understanding</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
        <p:nvSpPr>
          <p:cNvPr id="5" name="Title 1">
            <a:extLst>
              <a:ext uri="{FF2B5EF4-FFF2-40B4-BE49-F238E27FC236}">
                <a16:creationId xmlns:a16="http://schemas.microsoft.com/office/drawing/2014/main" id="{1547C60D-4B9E-7E00-1E4C-7BE3255CC065}"/>
              </a:ext>
            </a:extLst>
          </p:cNvPr>
          <p:cNvSpPr>
            <a:spLocks noGrp="1"/>
          </p:cNvSpPr>
          <p:nvPr>
            <p:ph type="title"/>
          </p:nvPr>
        </p:nvSpPr>
        <p:spPr>
          <a:xfrm>
            <a:off x="2209800" y="480219"/>
            <a:ext cx="7325544" cy="670520"/>
          </a:xfrm>
        </p:spPr>
        <p:txBody>
          <a:bodyPr rtlCol="0">
            <a:normAutofit/>
          </a:bodyPr>
          <a:lstStyle/>
          <a:p>
            <a:pPr algn="ctr">
              <a:defRPr/>
            </a:pPr>
            <a:r>
              <a:rPr lang="en-US" dirty="0">
                <a:ea typeface="+mj-ea"/>
                <a:cs typeface="+mj-cs"/>
              </a:rPr>
              <a:t>Reflection and Reflective Practice</a:t>
            </a:r>
          </a:p>
        </p:txBody>
      </p:sp>
      <p:sp>
        <p:nvSpPr>
          <p:cNvPr id="6" name="Date Placeholder 5">
            <a:extLst>
              <a:ext uri="{FF2B5EF4-FFF2-40B4-BE49-F238E27FC236}">
                <a16:creationId xmlns:a16="http://schemas.microsoft.com/office/drawing/2014/main" id="{F1B3BF29-88EC-25BC-D284-70AD1A3435A9}"/>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6CC516F-FDB3-DA67-2F02-DED31E4C18BF}"/>
              </a:ext>
            </a:extLst>
          </p:cNvPr>
          <p:cNvSpPr>
            <a:spLocks noGrp="1"/>
          </p:cNvSpPr>
          <p:nvPr>
            <p:ph type="ftr" sz="quarter" idx="11"/>
          </p:nvPr>
        </p:nvSpPr>
        <p:spPr/>
        <p:txBody>
          <a:bodyPr/>
          <a:lstStyle/>
          <a:p>
            <a:r>
              <a:rPr lang="en-US"/>
              <a:t>Lecture 1 - Personal Development Planning</a:t>
            </a:r>
            <a:endParaRPr lang="en-US" dirty="0"/>
          </a:p>
        </p:txBody>
      </p:sp>
      <p:sp>
        <p:nvSpPr>
          <p:cNvPr id="8" name="Slide Number Placeholder 7">
            <a:extLst>
              <a:ext uri="{FF2B5EF4-FFF2-40B4-BE49-F238E27FC236}">
                <a16:creationId xmlns:a16="http://schemas.microsoft.com/office/drawing/2014/main" id="{1A30D71C-4350-67DC-0234-9D67557863E1}"/>
              </a:ext>
            </a:extLst>
          </p:cNvPr>
          <p:cNvSpPr>
            <a:spLocks noGrp="1"/>
          </p:cNvSpPr>
          <p:nvPr>
            <p:ph type="sldNum" sz="quarter" idx="12"/>
          </p:nvPr>
        </p:nvSpPr>
        <p:spPr/>
        <p:txBody>
          <a:bodyPr/>
          <a:lstStyle/>
          <a:p>
            <a:fld id="{B5CEABB6-07DC-46E8-9B57-56EC44A396E5}" type="slidenum">
              <a:rPr lang="en-US" smtClean="0"/>
              <a:t>23</a:t>
            </a:fld>
            <a:endParaRPr 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FECF-8F9D-E655-47F1-585198831797}"/>
              </a:ext>
            </a:extLst>
          </p:cNvPr>
          <p:cNvSpPr txBox="1">
            <a:spLocks/>
          </p:cNvSpPr>
          <p:nvPr/>
        </p:nvSpPr>
        <p:spPr>
          <a:xfrm>
            <a:off x="1981200" y="143559"/>
            <a:ext cx="7325544" cy="670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fontAlgn="auto">
              <a:spcAft>
                <a:spcPts val="0"/>
              </a:spcAft>
              <a:defRPr/>
            </a:pPr>
            <a:r>
              <a:rPr lang="en-US" dirty="0"/>
              <a:t>Attendance</a:t>
            </a:r>
          </a:p>
        </p:txBody>
      </p:sp>
      <p:sp>
        <p:nvSpPr>
          <p:cNvPr id="5" name="Date Placeholder 4">
            <a:extLst>
              <a:ext uri="{FF2B5EF4-FFF2-40B4-BE49-F238E27FC236}">
                <a16:creationId xmlns:a16="http://schemas.microsoft.com/office/drawing/2014/main" id="{F8ADECC9-44A3-6B3B-0BB1-1ACFFCB578BD}"/>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A99ADEA-2E70-C299-9455-A1E36D3BAE18}"/>
              </a:ext>
            </a:extLst>
          </p:cNvPr>
          <p:cNvSpPr>
            <a:spLocks noGrp="1"/>
          </p:cNvSpPr>
          <p:nvPr>
            <p:ph type="ftr" sz="quarter" idx="11"/>
          </p:nvPr>
        </p:nvSpPr>
        <p:spPr/>
        <p:txBody>
          <a:bodyPr/>
          <a:lstStyle/>
          <a:p>
            <a:r>
              <a:rPr lang="en-US"/>
              <a:t>Lecture 1 - Personal Development Planning</a:t>
            </a:r>
            <a:endParaRPr lang="en-US" dirty="0"/>
          </a:p>
        </p:txBody>
      </p:sp>
      <p:sp>
        <p:nvSpPr>
          <p:cNvPr id="7" name="Slide Number Placeholder 6">
            <a:extLst>
              <a:ext uri="{FF2B5EF4-FFF2-40B4-BE49-F238E27FC236}">
                <a16:creationId xmlns:a16="http://schemas.microsoft.com/office/drawing/2014/main" id="{BB42E8DF-547D-C5C2-A0DD-2F1C29D23772}"/>
              </a:ext>
            </a:extLst>
          </p:cNvPr>
          <p:cNvSpPr>
            <a:spLocks noGrp="1"/>
          </p:cNvSpPr>
          <p:nvPr>
            <p:ph type="sldNum" sz="quarter" idx="12"/>
          </p:nvPr>
        </p:nvSpPr>
        <p:spPr/>
        <p:txBody>
          <a:bodyPr/>
          <a:lstStyle/>
          <a:p>
            <a:fld id="{B5CEABB6-07DC-46E8-9B57-56EC44A396E5}" type="slidenum">
              <a:rPr lang="en-US" smtClean="0"/>
              <a:t>24</a:t>
            </a:fld>
            <a:endParaRPr 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1C6D1-2582-3E81-CE48-C22AA5903271}"/>
            </a:ext>
          </a:extLst>
        </p:cNvPr>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108764D1-767E-ACBB-4AFA-7006C21C0CC1}"/>
              </a:ext>
            </a:extLst>
          </p:cNvPr>
          <p:cNvSpPr>
            <a:spLocks noGrp="1"/>
          </p:cNvSpPr>
          <p:nvPr>
            <p:ph idx="1"/>
          </p:nvPr>
        </p:nvSpPr>
        <p:spPr>
          <a:xfrm>
            <a:off x="1219200" y="1219200"/>
            <a:ext cx="10363200" cy="5158581"/>
          </a:xfrm>
        </p:spPr>
        <p:txBody>
          <a:bodyPr/>
          <a:lstStyle/>
          <a:p>
            <a:pPr>
              <a:buFont typeface="Arial" panose="020B0604020202020204" pitchFamily="34" charset="0"/>
              <a:buNone/>
            </a:pPr>
            <a:r>
              <a:rPr lang="en-GB" altLang="en-US" sz="2400" dirty="0">
                <a:ea typeface="ＭＳ Ｐゴシック" panose="020B0600070205080204" pitchFamily="34" charset="-128"/>
              </a:rPr>
              <a:t>Achievement of Expertise</a:t>
            </a:r>
          </a:p>
          <a:p>
            <a:pPr>
              <a:buFont typeface="Calibri" panose="020F0502020204030204" pitchFamily="34" charset="0"/>
              <a:buAutoNum type="arabicPeriod"/>
            </a:pPr>
            <a:r>
              <a:rPr lang="en-GB" altLang="en-US" sz="2400" dirty="0">
                <a:ea typeface="ＭＳ Ｐゴシック" panose="020B0600070205080204" pitchFamily="34" charset="-128"/>
              </a:rPr>
              <a:t>Level 1 -  Novice stage </a:t>
            </a:r>
          </a:p>
          <a:p>
            <a:pPr>
              <a:buFont typeface="Arial" panose="020B0604020202020204" pitchFamily="34" charset="0"/>
              <a:buNone/>
            </a:pPr>
            <a:r>
              <a:rPr lang="en-GB" altLang="en-US" sz="2400" dirty="0">
                <a:ea typeface="ＭＳ Ｐゴシック" panose="020B0600070205080204" pitchFamily="34" charset="-128"/>
              </a:rPr>
              <a:t>	Adherence to taught rules, little discretionary judgment.</a:t>
            </a:r>
          </a:p>
          <a:p>
            <a:pPr>
              <a:buFont typeface="Arial" panose="020B0604020202020204" pitchFamily="34" charset="0"/>
              <a:buAutoNum type="arabicPeriod" startAt="2"/>
            </a:pPr>
            <a:r>
              <a:rPr lang="en-GB" altLang="en-US" sz="2400" dirty="0">
                <a:ea typeface="ＭＳ Ｐゴシック" panose="020B0600070205080204" pitchFamily="34" charset="-128"/>
              </a:rPr>
              <a:t>Level 2 -  Advanced Beginner</a:t>
            </a:r>
          </a:p>
          <a:p>
            <a:pPr marL="857250" lvl="1" indent="-457200">
              <a:buNone/>
            </a:pPr>
            <a:r>
              <a:rPr lang="en-GB" altLang="en-US" dirty="0">
                <a:ea typeface="ＭＳ Ｐゴシック" panose="020B0600070205080204" pitchFamily="34" charset="-128"/>
              </a:rPr>
              <a:t>All aspects and attributes are given equal importance.</a:t>
            </a:r>
          </a:p>
          <a:p>
            <a:pPr>
              <a:buFont typeface="Arial" panose="020B0604020202020204" pitchFamily="34" charset="0"/>
              <a:buAutoNum type="arabicPeriod" startAt="3"/>
            </a:pPr>
            <a:r>
              <a:rPr lang="en-GB" altLang="en-US" sz="2400" dirty="0">
                <a:ea typeface="ＭＳ Ｐゴシック" panose="020B0600070205080204" pitchFamily="34" charset="-128"/>
              </a:rPr>
              <a:t>Level 3 -  Competent Practitioner</a:t>
            </a:r>
          </a:p>
          <a:p>
            <a:pPr marL="857250" lvl="1" indent="-457200">
              <a:buNone/>
            </a:pPr>
            <a:r>
              <a:rPr lang="en-GB" altLang="en-US" sz="2000" dirty="0">
                <a:ea typeface="ＭＳ Ｐゴシック" panose="020B0600070205080204" pitchFamily="34" charset="-128"/>
              </a:rPr>
              <a:t> </a:t>
            </a:r>
            <a:r>
              <a:rPr lang="en-GB" altLang="en-US" dirty="0">
                <a:ea typeface="ＭＳ Ｐゴシック" panose="020B0600070205080204" pitchFamily="34" charset="-128"/>
              </a:rPr>
              <a:t>Able to perform routine procedures.</a:t>
            </a:r>
          </a:p>
          <a:p>
            <a:pPr>
              <a:buFont typeface="Arial" panose="020B0604020202020204" pitchFamily="34" charset="0"/>
              <a:buAutoNum type="arabicPeriod" startAt="4"/>
            </a:pPr>
            <a:r>
              <a:rPr lang="en-GB" altLang="en-US" sz="2400" dirty="0">
                <a:ea typeface="ＭＳ Ｐゴシック" panose="020B0600070205080204" pitchFamily="34" charset="-128"/>
              </a:rPr>
              <a:t>Level 4 – Proficient Practitioner</a:t>
            </a:r>
          </a:p>
          <a:p>
            <a:pPr marL="857250" lvl="1" indent="-457200">
              <a:buNone/>
            </a:pPr>
            <a:r>
              <a:rPr lang="en-GB" altLang="en-US" dirty="0">
                <a:ea typeface="ＭＳ Ｐゴシック" panose="020B0600070205080204" pitchFamily="34" charset="-128"/>
              </a:rPr>
              <a:t>Can differentiate between different aspects and situations.</a:t>
            </a:r>
          </a:p>
          <a:p>
            <a:pPr>
              <a:buFont typeface="Arial" panose="020B0604020202020204" pitchFamily="34" charset="0"/>
              <a:buAutoNum type="arabicPeriod" startAt="5"/>
            </a:pPr>
            <a:r>
              <a:rPr lang="en-GB" altLang="en-US" sz="2400" dirty="0">
                <a:ea typeface="ＭＳ Ｐゴシック" panose="020B0600070205080204" pitchFamily="34" charset="-128"/>
              </a:rPr>
              <a:t>Level 5 – Expert Practitioner</a:t>
            </a:r>
          </a:p>
          <a:p>
            <a:pPr>
              <a:buFont typeface="Arial" panose="020B0604020202020204" pitchFamily="34" charset="0"/>
              <a:buNone/>
            </a:pPr>
            <a:r>
              <a:rPr lang="en-GB" altLang="en-US" sz="2400" dirty="0">
                <a:ea typeface="ＭＳ Ｐゴシック" panose="020B0600070205080204" pitchFamily="34" charset="-128"/>
              </a:rPr>
              <a:t>	   Has deep, implicit and unconscious understanding. </a:t>
            </a:r>
          </a:p>
          <a:p>
            <a:pPr marL="857250" lvl="1" indent="-457200">
              <a:buNone/>
            </a:pPr>
            <a:endParaRPr lang="en-GB" altLang="en-US" sz="2000" dirty="0">
              <a:ea typeface="ＭＳ Ｐゴシック" panose="020B0600070205080204" pitchFamily="34" charset="-128"/>
            </a:endParaRPr>
          </a:p>
          <a:p>
            <a:pPr marL="857250" lvl="1" indent="-457200">
              <a:buNone/>
            </a:pPr>
            <a:endParaRPr lang="en-GB" altLang="en-US" dirty="0">
              <a:ea typeface="ＭＳ Ｐゴシック" panose="020B0600070205080204" pitchFamily="34" charset="-128"/>
            </a:endParaRPr>
          </a:p>
          <a:p>
            <a:pPr>
              <a:buFont typeface="Arial" panose="020B0604020202020204" pitchFamily="34" charset="0"/>
              <a:buNone/>
            </a:pPr>
            <a:endParaRPr lang="en-GB" altLang="en-US" dirty="0">
              <a:ea typeface="ＭＳ Ｐゴシック" panose="020B0600070205080204" pitchFamily="34" charset="-128"/>
            </a:endParaRPr>
          </a:p>
        </p:txBody>
      </p:sp>
      <p:sp>
        <p:nvSpPr>
          <p:cNvPr id="2" name="Title 1">
            <a:extLst>
              <a:ext uri="{FF2B5EF4-FFF2-40B4-BE49-F238E27FC236}">
                <a16:creationId xmlns:a16="http://schemas.microsoft.com/office/drawing/2014/main" id="{0122179D-3DA4-964C-878D-B151A6518623}"/>
              </a:ext>
            </a:extLst>
          </p:cNvPr>
          <p:cNvSpPr txBox="1">
            <a:spLocks/>
          </p:cNvSpPr>
          <p:nvPr/>
        </p:nvSpPr>
        <p:spPr>
          <a:xfrm>
            <a:off x="2209800" y="480219"/>
            <a:ext cx="7325544" cy="670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fontAlgn="auto">
              <a:spcAft>
                <a:spcPts val="0"/>
              </a:spcAft>
              <a:defRPr/>
            </a:pPr>
            <a:r>
              <a:rPr lang="en-US" dirty="0"/>
              <a:t>Reflection and Reflective Practice</a:t>
            </a:r>
          </a:p>
        </p:txBody>
      </p:sp>
      <p:sp>
        <p:nvSpPr>
          <p:cNvPr id="5" name="Date Placeholder 4">
            <a:extLst>
              <a:ext uri="{FF2B5EF4-FFF2-40B4-BE49-F238E27FC236}">
                <a16:creationId xmlns:a16="http://schemas.microsoft.com/office/drawing/2014/main" id="{84BEAC14-EFA5-9E8E-9FFA-C3EAEAFEAD05}"/>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457E427C-5DFB-9DC8-7580-1DAA4121133D}"/>
              </a:ext>
            </a:extLst>
          </p:cNvPr>
          <p:cNvSpPr>
            <a:spLocks noGrp="1"/>
          </p:cNvSpPr>
          <p:nvPr>
            <p:ph type="ftr" sz="quarter" idx="11"/>
          </p:nvPr>
        </p:nvSpPr>
        <p:spPr/>
        <p:txBody>
          <a:bodyPr/>
          <a:lstStyle/>
          <a:p>
            <a:r>
              <a:rPr lang="en-US"/>
              <a:t>Lecture 1 - Personal Development Planning</a:t>
            </a:r>
            <a:endParaRPr lang="en-US" dirty="0"/>
          </a:p>
        </p:txBody>
      </p:sp>
      <p:sp>
        <p:nvSpPr>
          <p:cNvPr id="7" name="Slide Number Placeholder 6">
            <a:extLst>
              <a:ext uri="{FF2B5EF4-FFF2-40B4-BE49-F238E27FC236}">
                <a16:creationId xmlns:a16="http://schemas.microsoft.com/office/drawing/2014/main" id="{556419F1-D78D-A635-8203-59740183F74B}"/>
              </a:ext>
            </a:extLst>
          </p:cNvPr>
          <p:cNvSpPr>
            <a:spLocks noGrp="1"/>
          </p:cNvSpPr>
          <p:nvPr>
            <p:ph type="sldNum" sz="quarter" idx="12"/>
          </p:nvPr>
        </p:nvSpPr>
        <p:spPr/>
        <p:txBody>
          <a:bodyPr/>
          <a:lstStyle/>
          <a:p>
            <a:fld id="{B5CEABB6-07DC-46E8-9B57-56EC44A396E5}" type="slidenum">
              <a:rPr lang="en-US" smtClean="0"/>
              <a:t>25</a:t>
            </a:fld>
            <a:endParaRPr lang="en-US" dirty="0"/>
          </a:p>
        </p:txBody>
      </p:sp>
    </p:spTree>
    <p:custDataLst>
      <p:tags r:id="rId1"/>
    </p:custDataLst>
    <p:extLst>
      <p:ext uri="{BB962C8B-B14F-4D97-AF65-F5344CB8AC3E}">
        <p14:creationId xmlns:p14="http://schemas.microsoft.com/office/powerpoint/2010/main" val="1330048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C30E78E8-FF2B-2AF0-3732-C6C2B3FB5C02}"/>
              </a:ext>
            </a:extLst>
          </p:cNvPr>
          <p:cNvSpPr>
            <a:spLocks noGrp="1"/>
          </p:cNvSpPr>
          <p:nvPr>
            <p:ph idx="1"/>
          </p:nvPr>
        </p:nvSpPr>
        <p:spPr>
          <a:xfrm>
            <a:off x="1981200" y="1981200"/>
            <a:ext cx="8382000" cy="2438400"/>
          </a:xfrm>
        </p:spPr>
        <p:txBody>
          <a:bodyPr/>
          <a:lstStyle/>
          <a:p>
            <a:pPr>
              <a:buFont typeface="Arial" panose="020B0604020202020204" pitchFamily="34" charset="0"/>
              <a:buNone/>
            </a:pPr>
            <a:endParaRPr lang="en-GB" altLang="en-US" sz="2400" dirty="0">
              <a:ea typeface="ＭＳ Ｐゴシック" panose="020B0600070205080204" pitchFamily="34" charset="-128"/>
            </a:endParaRPr>
          </a:p>
          <a:p>
            <a:r>
              <a:rPr lang="en-GB" altLang="en-US" sz="2400" dirty="0">
                <a:ea typeface="ＭＳ Ｐゴシック" panose="020B0600070205080204" pitchFamily="34" charset="-128"/>
              </a:rPr>
              <a:t>Gibbs Model</a:t>
            </a:r>
          </a:p>
          <a:p>
            <a:endParaRPr lang="en-GB" altLang="en-US" sz="2400" dirty="0">
              <a:ea typeface="ＭＳ Ｐゴシック" panose="020B0600070205080204" pitchFamily="34" charset="-128"/>
            </a:endParaRPr>
          </a:p>
          <a:p>
            <a:r>
              <a:rPr lang="en-GB" altLang="en-US" sz="2400" dirty="0">
                <a:ea typeface="ＭＳ Ｐゴシック" panose="020B0600070205080204" pitchFamily="34" charset="-128"/>
              </a:rPr>
              <a:t>Peters DATA model</a:t>
            </a:r>
          </a:p>
          <a:p>
            <a:pPr marL="857250" lvl="1" indent="-457200">
              <a:buNone/>
            </a:pPr>
            <a:endParaRPr lang="en-GB" altLang="en-US" sz="2000" dirty="0">
              <a:ea typeface="ＭＳ Ｐゴシック" panose="020B0600070205080204" pitchFamily="34" charset="-128"/>
            </a:endParaRPr>
          </a:p>
          <a:p>
            <a:pPr marL="857250" lvl="1" indent="-457200">
              <a:buNone/>
            </a:pPr>
            <a:endParaRPr lang="en-GB" altLang="en-US" dirty="0">
              <a:ea typeface="ＭＳ Ｐゴシック" panose="020B0600070205080204" pitchFamily="34" charset="-128"/>
            </a:endParaRPr>
          </a:p>
          <a:p>
            <a:pPr>
              <a:buFont typeface="Arial" panose="020B0604020202020204" pitchFamily="34" charset="0"/>
              <a:buNone/>
            </a:pPr>
            <a:endParaRPr lang="en-GB" altLang="en-US" dirty="0">
              <a:ea typeface="ＭＳ Ｐゴシック" panose="020B0600070205080204" pitchFamily="34" charset="-128"/>
            </a:endParaRPr>
          </a:p>
        </p:txBody>
      </p:sp>
      <p:sp>
        <p:nvSpPr>
          <p:cNvPr id="4" name="Title 1">
            <a:extLst>
              <a:ext uri="{FF2B5EF4-FFF2-40B4-BE49-F238E27FC236}">
                <a16:creationId xmlns:a16="http://schemas.microsoft.com/office/drawing/2014/main" id="{7DDB595F-6221-41E0-9D7F-CBA4BB4C77B1}"/>
              </a:ext>
            </a:extLst>
          </p:cNvPr>
          <p:cNvSpPr txBox="1">
            <a:spLocks/>
          </p:cNvSpPr>
          <p:nvPr/>
        </p:nvSpPr>
        <p:spPr>
          <a:xfrm>
            <a:off x="2286000" y="533400"/>
            <a:ext cx="7325544" cy="670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fontAlgn="auto">
              <a:spcAft>
                <a:spcPts val="0"/>
              </a:spcAft>
              <a:defRPr/>
            </a:pPr>
            <a:r>
              <a:rPr lang="en-US" dirty="0"/>
              <a:t>Models of Reflective Practice</a:t>
            </a:r>
          </a:p>
        </p:txBody>
      </p:sp>
      <p:sp>
        <p:nvSpPr>
          <p:cNvPr id="5" name="Date Placeholder 4">
            <a:extLst>
              <a:ext uri="{FF2B5EF4-FFF2-40B4-BE49-F238E27FC236}">
                <a16:creationId xmlns:a16="http://schemas.microsoft.com/office/drawing/2014/main" id="{4994EFBA-8F2A-D0FE-45AB-A027D95DF04F}"/>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D3C9E13F-450B-D088-F4C3-BE81A907610E}"/>
              </a:ext>
            </a:extLst>
          </p:cNvPr>
          <p:cNvSpPr>
            <a:spLocks noGrp="1"/>
          </p:cNvSpPr>
          <p:nvPr>
            <p:ph type="ftr" sz="quarter" idx="11"/>
          </p:nvPr>
        </p:nvSpPr>
        <p:spPr/>
        <p:txBody>
          <a:bodyPr/>
          <a:lstStyle/>
          <a:p>
            <a:r>
              <a:rPr lang="en-US"/>
              <a:t>Lecture 1 - Personal Development Planning</a:t>
            </a:r>
            <a:endParaRPr lang="en-US" dirty="0"/>
          </a:p>
        </p:txBody>
      </p:sp>
      <p:sp>
        <p:nvSpPr>
          <p:cNvPr id="7" name="Slide Number Placeholder 6">
            <a:extLst>
              <a:ext uri="{FF2B5EF4-FFF2-40B4-BE49-F238E27FC236}">
                <a16:creationId xmlns:a16="http://schemas.microsoft.com/office/drawing/2014/main" id="{4DDBE650-D5C1-7326-05FB-FB69806245A8}"/>
              </a:ext>
            </a:extLst>
          </p:cNvPr>
          <p:cNvSpPr>
            <a:spLocks noGrp="1"/>
          </p:cNvSpPr>
          <p:nvPr>
            <p:ph type="sldNum" sz="quarter" idx="12"/>
          </p:nvPr>
        </p:nvSpPr>
        <p:spPr/>
        <p:txBody>
          <a:bodyPr/>
          <a:lstStyle/>
          <a:p>
            <a:fld id="{B5CEABB6-07DC-46E8-9B57-56EC44A396E5}" type="slidenum">
              <a:rPr lang="en-US" smtClean="0"/>
              <a:t>26</a:t>
            </a:fld>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CA14-CFC2-49B5-9342-468CD0523FF3}"/>
              </a:ext>
            </a:extLst>
          </p:cNvPr>
          <p:cNvSpPr>
            <a:spLocks noGrp="1"/>
          </p:cNvSpPr>
          <p:nvPr>
            <p:ph type="title"/>
          </p:nvPr>
        </p:nvSpPr>
        <p:spPr>
          <a:xfrm>
            <a:off x="2256058" y="294497"/>
            <a:ext cx="6870700" cy="1007931"/>
          </a:xfrm>
        </p:spPr>
        <p:txBody>
          <a:bodyPr/>
          <a:lstStyle/>
          <a:p>
            <a:r>
              <a:rPr lang="en-US" dirty="0"/>
              <a:t>Gibb’s Reflective Cycle</a:t>
            </a:r>
          </a:p>
        </p:txBody>
      </p:sp>
      <p:sp>
        <p:nvSpPr>
          <p:cNvPr id="5" name="Slide Number Placeholder 4">
            <a:extLst>
              <a:ext uri="{FF2B5EF4-FFF2-40B4-BE49-F238E27FC236}">
                <a16:creationId xmlns:a16="http://schemas.microsoft.com/office/drawing/2014/main" id="{1E9FEF03-7D82-45C8-8346-A5A292A3A3E1}"/>
              </a:ext>
            </a:extLst>
          </p:cNvPr>
          <p:cNvSpPr>
            <a:spLocks noGrp="1"/>
          </p:cNvSpPr>
          <p:nvPr>
            <p:ph type="sldNum" sz="quarter" idx="12"/>
          </p:nvPr>
        </p:nvSpPr>
        <p:spPr/>
        <p:txBody>
          <a:bodyPr/>
          <a:lstStyle/>
          <a:p>
            <a:fld id="{A996AE7D-53A6-49D6-B454-B9AB0463D996}" type="slidenum">
              <a:rPr lang="en-US" altLang="en-US"/>
              <a:pPr/>
              <a:t>27</a:t>
            </a:fld>
            <a:endParaRPr lang="en-US" altLang="en-US"/>
          </a:p>
        </p:txBody>
      </p:sp>
      <p:pic>
        <p:nvPicPr>
          <p:cNvPr id="7" name="Picture 6">
            <a:extLst>
              <a:ext uri="{FF2B5EF4-FFF2-40B4-BE49-F238E27FC236}">
                <a16:creationId xmlns:a16="http://schemas.microsoft.com/office/drawing/2014/main" id="{1698C4AF-3DC6-477F-9DC1-DA35FBB9BBC7}"/>
              </a:ext>
            </a:extLst>
          </p:cNvPr>
          <p:cNvPicPr>
            <a:picLocks noChangeAspect="1"/>
          </p:cNvPicPr>
          <p:nvPr/>
        </p:nvPicPr>
        <p:blipFill rotWithShape="1">
          <a:blip r:embed="rId2"/>
          <a:srcRect l="19077" t="18874" r="37077" b="9979"/>
          <a:stretch/>
        </p:blipFill>
        <p:spPr>
          <a:xfrm>
            <a:off x="3226192" y="1303346"/>
            <a:ext cx="4881489" cy="4453289"/>
          </a:xfrm>
          <a:prstGeom prst="rect">
            <a:avLst/>
          </a:prstGeom>
        </p:spPr>
      </p:pic>
      <p:sp>
        <p:nvSpPr>
          <p:cNvPr id="6" name="TextBox 5">
            <a:extLst>
              <a:ext uri="{FF2B5EF4-FFF2-40B4-BE49-F238E27FC236}">
                <a16:creationId xmlns:a16="http://schemas.microsoft.com/office/drawing/2014/main" id="{358164DF-1921-4585-9491-59473D5D31EA}"/>
              </a:ext>
            </a:extLst>
          </p:cNvPr>
          <p:cNvSpPr txBox="1"/>
          <p:nvPr/>
        </p:nvSpPr>
        <p:spPr>
          <a:xfrm>
            <a:off x="1524000" y="6028926"/>
            <a:ext cx="9677400" cy="369332"/>
          </a:xfrm>
          <a:prstGeom prst="rect">
            <a:avLst/>
          </a:prstGeom>
          <a:noFill/>
        </p:spPr>
        <p:txBody>
          <a:bodyPr wrap="square">
            <a:spAutoFit/>
          </a:bodyPr>
          <a:lstStyle/>
          <a:p>
            <a:r>
              <a:rPr lang="en-US" sz="1800" dirty="0"/>
              <a:t>https://www.ed.ac.uk/reflection/reflectors-toolkit/reflecting-on-experience/gibbs-reflective-cycle</a:t>
            </a:r>
          </a:p>
        </p:txBody>
      </p:sp>
      <p:pic>
        <p:nvPicPr>
          <p:cNvPr id="8" name="Picture 7">
            <a:extLst>
              <a:ext uri="{FF2B5EF4-FFF2-40B4-BE49-F238E27FC236}">
                <a16:creationId xmlns:a16="http://schemas.microsoft.com/office/drawing/2014/main" id="{DA243A0E-A5B6-44E4-9B6C-5642642ED7EA}"/>
              </a:ext>
            </a:extLst>
          </p:cNvPr>
          <p:cNvPicPr>
            <a:picLocks noChangeAspect="1"/>
          </p:cNvPicPr>
          <p:nvPr/>
        </p:nvPicPr>
        <p:blipFill>
          <a:blip r:embed="rId3"/>
          <a:stretch>
            <a:fillRect/>
          </a:stretch>
        </p:blipFill>
        <p:spPr>
          <a:xfrm>
            <a:off x="6500593" y="798463"/>
            <a:ext cx="2876550" cy="1752600"/>
          </a:xfrm>
          <a:prstGeom prst="rect">
            <a:avLst/>
          </a:prstGeom>
        </p:spPr>
      </p:pic>
      <p:pic>
        <p:nvPicPr>
          <p:cNvPr id="10" name="Picture 9">
            <a:extLst>
              <a:ext uri="{FF2B5EF4-FFF2-40B4-BE49-F238E27FC236}">
                <a16:creationId xmlns:a16="http://schemas.microsoft.com/office/drawing/2014/main" id="{553BB4C5-B0C0-4F0C-8A50-D4BDF3CBE3E6}"/>
              </a:ext>
            </a:extLst>
          </p:cNvPr>
          <p:cNvPicPr>
            <a:picLocks noChangeAspect="1"/>
          </p:cNvPicPr>
          <p:nvPr/>
        </p:nvPicPr>
        <p:blipFill>
          <a:blip r:embed="rId4"/>
          <a:stretch>
            <a:fillRect/>
          </a:stretch>
        </p:blipFill>
        <p:spPr>
          <a:xfrm>
            <a:off x="1947643" y="2231678"/>
            <a:ext cx="4552950" cy="1562100"/>
          </a:xfrm>
          <a:prstGeom prst="rect">
            <a:avLst/>
          </a:prstGeom>
        </p:spPr>
      </p:pic>
      <p:pic>
        <p:nvPicPr>
          <p:cNvPr id="12" name="Picture 11">
            <a:extLst>
              <a:ext uri="{FF2B5EF4-FFF2-40B4-BE49-F238E27FC236}">
                <a16:creationId xmlns:a16="http://schemas.microsoft.com/office/drawing/2014/main" id="{F3192506-E579-4903-8A83-2A1AA79BCD59}"/>
              </a:ext>
            </a:extLst>
          </p:cNvPr>
          <p:cNvPicPr>
            <a:picLocks noChangeAspect="1"/>
          </p:cNvPicPr>
          <p:nvPr/>
        </p:nvPicPr>
        <p:blipFill>
          <a:blip r:embed="rId5"/>
          <a:stretch>
            <a:fillRect/>
          </a:stretch>
        </p:blipFill>
        <p:spPr>
          <a:xfrm>
            <a:off x="4115095" y="4840467"/>
            <a:ext cx="5705475" cy="1162050"/>
          </a:xfrm>
          <a:prstGeom prst="rect">
            <a:avLst/>
          </a:prstGeom>
        </p:spPr>
      </p:pic>
      <p:pic>
        <p:nvPicPr>
          <p:cNvPr id="14" name="Picture 13">
            <a:extLst>
              <a:ext uri="{FF2B5EF4-FFF2-40B4-BE49-F238E27FC236}">
                <a16:creationId xmlns:a16="http://schemas.microsoft.com/office/drawing/2014/main" id="{8FF710A8-8BB4-4901-B261-7C79959D0A52}"/>
              </a:ext>
            </a:extLst>
          </p:cNvPr>
          <p:cNvPicPr>
            <a:picLocks noChangeAspect="1"/>
          </p:cNvPicPr>
          <p:nvPr/>
        </p:nvPicPr>
        <p:blipFill>
          <a:blip r:embed="rId6"/>
          <a:stretch>
            <a:fillRect/>
          </a:stretch>
        </p:blipFill>
        <p:spPr>
          <a:xfrm>
            <a:off x="1947644" y="3429001"/>
            <a:ext cx="7248525" cy="1152525"/>
          </a:xfrm>
          <a:prstGeom prst="rect">
            <a:avLst/>
          </a:prstGeom>
        </p:spPr>
      </p:pic>
      <p:pic>
        <p:nvPicPr>
          <p:cNvPr id="16" name="Picture 15">
            <a:extLst>
              <a:ext uri="{FF2B5EF4-FFF2-40B4-BE49-F238E27FC236}">
                <a16:creationId xmlns:a16="http://schemas.microsoft.com/office/drawing/2014/main" id="{880954C7-4B77-48DC-9139-D449332E72A8}"/>
              </a:ext>
            </a:extLst>
          </p:cNvPr>
          <p:cNvPicPr>
            <a:picLocks noChangeAspect="1"/>
          </p:cNvPicPr>
          <p:nvPr/>
        </p:nvPicPr>
        <p:blipFill>
          <a:blip r:embed="rId7"/>
          <a:stretch>
            <a:fillRect/>
          </a:stretch>
        </p:blipFill>
        <p:spPr>
          <a:xfrm>
            <a:off x="4874238" y="3793778"/>
            <a:ext cx="5114925" cy="1104900"/>
          </a:xfrm>
          <a:prstGeom prst="rect">
            <a:avLst/>
          </a:prstGeom>
        </p:spPr>
      </p:pic>
      <p:pic>
        <p:nvPicPr>
          <p:cNvPr id="18" name="Picture 17">
            <a:extLst>
              <a:ext uri="{FF2B5EF4-FFF2-40B4-BE49-F238E27FC236}">
                <a16:creationId xmlns:a16="http://schemas.microsoft.com/office/drawing/2014/main" id="{8B8B4301-D6A0-4D91-A98E-6730469970B6}"/>
              </a:ext>
            </a:extLst>
          </p:cNvPr>
          <p:cNvPicPr>
            <a:picLocks noChangeAspect="1"/>
          </p:cNvPicPr>
          <p:nvPr/>
        </p:nvPicPr>
        <p:blipFill>
          <a:blip r:embed="rId8"/>
          <a:stretch>
            <a:fillRect/>
          </a:stretch>
        </p:blipFill>
        <p:spPr>
          <a:xfrm>
            <a:off x="4989783" y="2253891"/>
            <a:ext cx="432435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F74C57E9-BC50-FB82-8EF1-9DCE307B337B}"/>
                  </a:ext>
                </a:extLst>
              </p14:cNvPr>
              <p14:cNvContentPartPr/>
              <p14:nvPr/>
            </p14:nvContentPartPr>
            <p14:xfrm>
              <a:off x="5701680" y="2285280"/>
              <a:ext cx="56520" cy="59400"/>
            </p14:xfrm>
          </p:contentPart>
        </mc:Choice>
        <mc:Fallback xmlns="">
          <p:pic>
            <p:nvPicPr>
              <p:cNvPr id="3" name="Ink 2">
                <a:extLst>
                  <a:ext uri="{FF2B5EF4-FFF2-40B4-BE49-F238E27FC236}">
                    <a16:creationId xmlns:a16="http://schemas.microsoft.com/office/drawing/2014/main" id="{F74C57E9-BC50-FB82-8EF1-9DCE307B337B}"/>
                  </a:ext>
                </a:extLst>
              </p:cNvPr>
              <p:cNvPicPr/>
              <p:nvPr/>
            </p:nvPicPr>
            <p:blipFill>
              <a:blip r:embed="rId10"/>
              <a:stretch>
                <a:fillRect/>
              </a:stretch>
            </p:blipFill>
            <p:spPr>
              <a:xfrm>
                <a:off x="5692320" y="2275920"/>
                <a:ext cx="75240" cy="78120"/>
              </a:xfrm>
              <a:prstGeom prst="rect">
                <a:avLst/>
              </a:prstGeom>
            </p:spPr>
          </p:pic>
        </mc:Fallback>
      </mc:AlternateContent>
      <p:sp>
        <p:nvSpPr>
          <p:cNvPr id="4" name="Date Placeholder 3">
            <a:extLst>
              <a:ext uri="{FF2B5EF4-FFF2-40B4-BE49-F238E27FC236}">
                <a16:creationId xmlns:a16="http://schemas.microsoft.com/office/drawing/2014/main" id="{FB6AAA54-0268-D548-413B-673DBC4796AA}"/>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642B92AB-4F01-2EF4-127A-72AB8771D179}"/>
              </a:ext>
            </a:extLst>
          </p:cNvPr>
          <p:cNvSpPr>
            <a:spLocks noGrp="1"/>
          </p:cNvSpPr>
          <p:nvPr>
            <p:ph type="ftr" sz="quarter" idx="11"/>
          </p:nvPr>
        </p:nvSpPr>
        <p:spPr/>
        <p:txBody>
          <a:bodyPr/>
          <a:lstStyle/>
          <a:p>
            <a:r>
              <a:rPr lang="en-US"/>
              <a:t>Lecture 1 - Personal Development Planning</a:t>
            </a:r>
            <a:endParaRPr lang="en-US" dirty="0"/>
          </a:p>
        </p:txBody>
      </p:sp>
    </p:spTree>
    <p:extLst>
      <p:ext uri="{BB962C8B-B14F-4D97-AF65-F5344CB8AC3E}">
        <p14:creationId xmlns:p14="http://schemas.microsoft.com/office/powerpoint/2010/main" val="34710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48147C3A-32AF-7032-F28F-33C36432D3C7}"/>
              </a:ext>
            </a:extLst>
          </p:cNvPr>
          <p:cNvSpPr>
            <a:spLocks noGrp="1"/>
          </p:cNvSpPr>
          <p:nvPr>
            <p:ph idx="1"/>
          </p:nvPr>
        </p:nvSpPr>
        <p:spPr>
          <a:xfrm>
            <a:off x="1981200" y="1388253"/>
            <a:ext cx="8382000" cy="4479147"/>
          </a:xfrm>
        </p:spPr>
        <p:txBody>
          <a:bodyPr/>
          <a:lstStyle/>
          <a:p>
            <a:r>
              <a:rPr lang="en-GB" altLang="en-US" sz="2000" b="1" dirty="0">
                <a:ea typeface="ＭＳ Ｐゴシック" panose="020B0600070205080204" pitchFamily="34" charset="-128"/>
              </a:rPr>
              <a:t>DESCRIBE</a:t>
            </a:r>
            <a:endParaRPr lang="en-GB" altLang="en-US" sz="2000" dirty="0">
              <a:ea typeface="ＭＳ Ｐゴシック" panose="020B0600070205080204" pitchFamily="34" charset="-128"/>
            </a:endParaRPr>
          </a:p>
          <a:p>
            <a:r>
              <a:rPr lang="en-GB" altLang="en-US" sz="2000" dirty="0">
                <a:ea typeface="ＭＳ Ｐゴシック" panose="020B0600070205080204" pitchFamily="34" charset="-128"/>
              </a:rPr>
              <a:t>The area of practice which you feel needs improvement or change</a:t>
            </a:r>
          </a:p>
          <a:p>
            <a:pPr>
              <a:buFont typeface="Arial" panose="020B0604020202020204" pitchFamily="34" charset="0"/>
              <a:buNone/>
            </a:pPr>
            <a:endParaRPr lang="en-GB" altLang="en-US" sz="2000" dirty="0">
              <a:ea typeface="ＭＳ Ｐゴシック" panose="020B0600070205080204" pitchFamily="34" charset="-128"/>
            </a:endParaRPr>
          </a:p>
          <a:p>
            <a:r>
              <a:rPr lang="en-GB" altLang="en-US" sz="2000" b="1" dirty="0">
                <a:ea typeface="ＭＳ Ｐゴシック" panose="020B0600070205080204" pitchFamily="34" charset="-128"/>
              </a:rPr>
              <a:t>ANALYSE</a:t>
            </a:r>
            <a:endParaRPr lang="en-GB" altLang="en-US" sz="2000" dirty="0">
              <a:ea typeface="ＭＳ Ｐゴシック" panose="020B0600070205080204" pitchFamily="34" charset="-128"/>
            </a:endParaRPr>
          </a:p>
          <a:p>
            <a:r>
              <a:rPr lang="en-GB" altLang="en-US" sz="2000" dirty="0">
                <a:ea typeface="ＭＳ Ｐゴシック" panose="020B0600070205080204" pitchFamily="34" charset="-128"/>
              </a:rPr>
              <a:t>The factors contributing to the problem area of practice. </a:t>
            </a:r>
          </a:p>
          <a:p>
            <a:pPr>
              <a:buFont typeface="Arial" panose="020B0604020202020204" pitchFamily="34" charset="0"/>
              <a:buNone/>
            </a:pPr>
            <a:endParaRPr lang="en-GB" altLang="en-US" sz="2000" dirty="0">
              <a:ea typeface="ＭＳ Ｐゴシック" panose="020B0600070205080204" pitchFamily="34" charset="-128"/>
            </a:endParaRPr>
          </a:p>
          <a:p>
            <a:r>
              <a:rPr lang="en-GB" altLang="en-US" sz="2000" b="1" dirty="0">
                <a:ea typeface="ＭＳ Ｐゴシック" panose="020B0600070205080204" pitchFamily="34" charset="-128"/>
              </a:rPr>
              <a:t>THEORISE</a:t>
            </a:r>
            <a:endParaRPr lang="en-GB" altLang="en-US" sz="2000" dirty="0">
              <a:ea typeface="ＭＳ Ｐゴシック" panose="020B0600070205080204" pitchFamily="34" charset="-128"/>
            </a:endParaRPr>
          </a:p>
          <a:p>
            <a:r>
              <a:rPr lang="en-GB" altLang="en-US" sz="2000" dirty="0">
                <a:ea typeface="ＭＳ Ｐゴシック" panose="020B0600070205080204" pitchFamily="34" charset="-128"/>
              </a:rPr>
              <a:t>Possible ways to improve the practice, and suggest ways forward </a:t>
            </a:r>
          </a:p>
          <a:p>
            <a:pPr>
              <a:buFont typeface="Arial" panose="020B0604020202020204" pitchFamily="34" charset="0"/>
              <a:buNone/>
            </a:pPr>
            <a:endParaRPr lang="en-GB" altLang="en-US" sz="2000" dirty="0">
              <a:ea typeface="ＭＳ Ｐゴシック" panose="020B0600070205080204" pitchFamily="34" charset="-128"/>
            </a:endParaRPr>
          </a:p>
          <a:p>
            <a:r>
              <a:rPr lang="en-GB" altLang="en-US" sz="2000" b="1" dirty="0">
                <a:ea typeface="ＭＳ Ｐゴシック" panose="020B0600070205080204" pitchFamily="34" charset="-128"/>
              </a:rPr>
              <a:t>ACT</a:t>
            </a:r>
            <a:endParaRPr lang="en-GB" altLang="en-US" sz="2000" dirty="0">
              <a:ea typeface="ＭＳ Ｐゴシック" panose="020B0600070205080204" pitchFamily="34" charset="-128"/>
            </a:endParaRPr>
          </a:p>
          <a:p>
            <a:r>
              <a:rPr lang="en-GB" altLang="en-US" sz="2000" dirty="0">
                <a:ea typeface="ＭＳ Ｐゴシック" panose="020B0600070205080204" pitchFamily="34" charset="-128"/>
              </a:rPr>
              <a:t>On your theory, by trying out the new practice to see how it works</a:t>
            </a:r>
          </a:p>
        </p:txBody>
      </p:sp>
      <p:sp>
        <p:nvSpPr>
          <p:cNvPr id="2" name="Title 1">
            <a:extLst>
              <a:ext uri="{FF2B5EF4-FFF2-40B4-BE49-F238E27FC236}">
                <a16:creationId xmlns:a16="http://schemas.microsoft.com/office/drawing/2014/main" id="{EF711A52-181C-E91A-800F-1F4A2B0D37F5}"/>
              </a:ext>
            </a:extLst>
          </p:cNvPr>
          <p:cNvSpPr txBox="1">
            <a:spLocks/>
          </p:cNvSpPr>
          <p:nvPr/>
        </p:nvSpPr>
        <p:spPr>
          <a:xfrm>
            <a:off x="3733800" y="294497"/>
            <a:ext cx="5392958" cy="1007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auto">
              <a:spcAft>
                <a:spcPts val="0"/>
              </a:spcAft>
            </a:pPr>
            <a:r>
              <a:rPr lang="en-US" dirty="0"/>
              <a:t>The DATA Model </a:t>
            </a:r>
          </a:p>
        </p:txBody>
      </p:sp>
      <p:sp>
        <p:nvSpPr>
          <p:cNvPr id="5" name="Date Placeholder 4">
            <a:extLst>
              <a:ext uri="{FF2B5EF4-FFF2-40B4-BE49-F238E27FC236}">
                <a16:creationId xmlns:a16="http://schemas.microsoft.com/office/drawing/2014/main" id="{B8911C63-7442-0DCC-C312-3E10860B31B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9080F986-A19D-0947-353A-60A9B9852B3B}"/>
              </a:ext>
            </a:extLst>
          </p:cNvPr>
          <p:cNvSpPr>
            <a:spLocks noGrp="1"/>
          </p:cNvSpPr>
          <p:nvPr>
            <p:ph type="ftr" sz="quarter" idx="11"/>
          </p:nvPr>
        </p:nvSpPr>
        <p:spPr/>
        <p:txBody>
          <a:bodyPr/>
          <a:lstStyle/>
          <a:p>
            <a:r>
              <a:rPr lang="en-US"/>
              <a:t>Lecture 1 - Personal Development Planning</a:t>
            </a:r>
            <a:endParaRPr lang="en-US" dirty="0"/>
          </a:p>
        </p:txBody>
      </p:sp>
      <p:sp>
        <p:nvSpPr>
          <p:cNvPr id="7" name="Slide Number Placeholder 6">
            <a:extLst>
              <a:ext uri="{FF2B5EF4-FFF2-40B4-BE49-F238E27FC236}">
                <a16:creationId xmlns:a16="http://schemas.microsoft.com/office/drawing/2014/main" id="{FE3399D3-0894-C410-6C1C-8B5491B9AFF9}"/>
              </a:ext>
            </a:extLst>
          </p:cNvPr>
          <p:cNvSpPr>
            <a:spLocks noGrp="1"/>
          </p:cNvSpPr>
          <p:nvPr>
            <p:ph type="sldNum" sz="quarter" idx="12"/>
          </p:nvPr>
        </p:nvSpPr>
        <p:spPr/>
        <p:txBody>
          <a:bodyPr/>
          <a:lstStyle/>
          <a:p>
            <a:fld id="{B5CEABB6-07DC-46E8-9B57-56EC44A396E5}" type="slidenum">
              <a:rPr lang="en-US" smtClean="0"/>
              <a:t>28</a:t>
            </a:fld>
            <a:endParaRPr 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F0AC9-2CB1-46BA-83A5-6B7BD25966BA}"/>
              </a:ext>
            </a:extLst>
          </p:cNvPr>
          <p:cNvSpPr>
            <a:spLocks noGrp="1"/>
          </p:cNvSpPr>
          <p:nvPr>
            <p:ph type="ftr" sz="quarter" idx="11"/>
          </p:nvPr>
        </p:nvSpPr>
        <p:spPr/>
        <p:txBody>
          <a:bodyPr/>
          <a:lstStyle/>
          <a:p>
            <a:pPr>
              <a:defRPr/>
            </a:pPr>
            <a:r>
              <a:rPr lang="en-US"/>
              <a:t>Lecture 1 - Personal Development Planning</a:t>
            </a:r>
          </a:p>
        </p:txBody>
      </p:sp>
      <p:sp>
        <p:nvSpPr>
          <p:cNvPr id="5" name="Slide Number Placeholder 4">
            <a:extLst>
              <a:ext uri="{FF2B5EF4-FFF2-40B4-BE49-F238E27FC236}">
                <a16:creationId xmlns:a16="http://schemas.microsoft.com/office/drawing/2014/main" id="{4C5BF331-B02A-452A-9393-EC5CDD80DF8D}"/>
              </a:ext>
            </a:extLst>
          </p:cNvPr>
          <p:cNvSpPr>
            <a:spLocks noGrp="1"/>
          </p:cNvSpPr>
          <p:nvPr>
            <p:ph type="sldNum" sz="quarter" idx="12"/>
          </p:nvPr>
        </p:nvSpPr>
        <p:spPr/>
        <p:txBody>
          <a:bodyPr/>
          <a:lstStyle/>
          <a:p>
            <a:fld id="{A996AE7D-53A6-49D6-B454-B9AB0463D996}" type="slidenum">
              <a:rPr lang="en-US" altLang="en-US" smtClean="0"/>
              <a:pPr/>
              <a:t>29</a:t>
            </a:fld>
            <a:endParaRPr lang="en-US" altLang="en-US"/>
          </a:p>
        </p:txBody>
      </p:sp>
      <p:pic>
        <p:nvPicPr>
          <p:cNvPr id="7" name="Content Placeholder 6" descr="A cat lying on the ground&#10;&#10;Description automatically generated">
            <a:extLst>
              <a:ext uri="{FF2B5EF4-FFF2-40B4-BE49-F238E27FC236}">
                <a16:creationId xmlns:a16="http://schemas.microsoft.com/office/drawing/2014/main" id="{1F088BD5-E4D4-4CA8-BB78-B8E0674996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027" t="4476" r="2265" b="9372"/>
          <a:stretch/>
        </p:blipFill>
        <p:spPr>
          <a:xfrm>
            <a:off x="5376523" y="2729133"/>
            <a:ext cx="1825355" cy="3052688"/>
          </a:xfrm>
        </p:spPr>
      </p:pic>
      <p:grpSp>
        <p:nvGrpSpPr>
          <p:cNvPr id="12" name="Group 11">
            <a:extLst>
              <a:ext uri="{FF2B5EF4-FFF2-40B4-BE49-F238E27FC236}">
                <a16:creationId xmlns:a16="http://schemas.microsoft.com/office/drawing/2014/main" id="{853607DF-0777-4FC0-AA7F-A61D1C9AF6AA}"/>
              </a:ext>
            </a:extLst>
          </p:cNvPr>
          <p:cNvGrpSpPr/>
          <p:nvPr/>
        </p:nvGrpSpPr>
        <p:grpSpPr>
          <a:xfrm>
            <a:off x="4033862" y="516076"/>
            <a:ext cx="4124276" cy="5499035"/>
            <a:chOff x="1921392" y="424634"/>
            <a:chExt cx="4124276" cy="5499035"/>
          </a:xfrm>
        </p:grpSpPr>
        <p:pic>
          <p:nvPicPr>
            <p:cNvPr id="10" name="Picture 9" descr="A close up of a book&#10;&#10;Description automatically generated">
              <a:extLst>
                <a:ext uri="{FF2B5EF4-FFF2-40B4-BE49-F238E27FC236}">
                  <a16:creationId xmlns:a16="http://schemas.microsoft.com/office/drawing/2014/main" id="{0AAF8C33-1F25-41AB-85B8-BCC24751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392" y="424634"/>
              <a:ext cx="4124276" cy="5499035"/>
            </a:xfrm>
            <a:prstGeom prst="rect">
              <a:avLst/>
            </a:prstGeom>
          </p:spPr>
        </p:pic>
        <p:pic>
          <p:nvPicPr>
            <p:cNvPr id="11" name="Content Placeholder 6" descr="A cat lying on the ground&#10;&#10;Description automatically generated">
              <a:extLst>
                <a:ext uri="{FF2B5EF4-FFF2-40B4-BE49-F238E27FC236}">
                  <a16:creationId xmlns:a16="http://schemas.microsoft.com/office/drawing/2014/main" id="{31C3C178-0A0D-478E-B392-8F76808BB226}"/>
                </a:ext>
              </a:extLst>
            </p:cNvPr>
            <p:cNvPicPr>
              <a:picLocks noChangeAspect="1"/>
            </p:cNvPicPr>
            <p:nvPr/>
          </p:nvPicPr>
          <p:blipFill rotWithShape="1">
            <a:blip r:embed="rId2">
              <a:extLst>
                <a:ext uri="{28A0092B-C50C-407E-A947-70E740481C1C}">
                  <a14:useLocalDpi xmlns:a14="http://schemas.microsoft.com/office/drawing/2010/main" val="0"/>
                </a:ext>
              </a:extLst>
            </a:blip>
            <a:srcRect l="60027" t="4476" r="2265" b="9372"/>
            <a:stretch/>
          </p:blipFill>
          <p:spPr bwMode="auto">
            <a:xfrm>
              <a:off x="3852522" y="2700997"/>
              <a:ext cx="1825355" cy="30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Date Placeholder 2">
            <a:extLst>
              <a:ext uri="{FF2B5EF4-FFF2-40B4-BE49-F238E27FC236}">
                <a16:creationId xmlns:a16="http://schemas.microsoft.com/office/drawing/2014/main" id="{ACC8AD89-A3E0-A6A7-331B-3BF7E6F6F04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293213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1463" y="7620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4850296" y="347870"/>
            <a:ext cx="6818244" cy="5446643"/>
          </a:xfrm>
        </p:spPr>
        <p:txBody>
          <a:bodyPr/>
          <a:lstStyle/>
          <a:p>
            <a:r>
              <a:rPr lang="en-US" dirty="0"/>
              <a:t>In this Lecture you will learn:</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5188227" y="2266123"/>
            <a:ext cx="6142382" cy="3435625"/>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Personal Development Planning</a:t>
            </a:r>
          </a:p>
          <a:p>
            <a:pPr marL="285750" indent="-285750">
              <a:buFont typeface="Arial" panose="020B0604020202020204" pitchFamily="34" charset="0"/>
              <a:buChar char="•"/>
            </a:pPr>
            <a:r>
              <a:rPr lang="en-US" sz="2000" dirty="0"/>
              <a:t>Stages in Personal Development</a:t>
            </a:r>
          </a:p>
          <a:p>
            <a:pPr marL="285750" indent="-285750">
              <a:buFont typeface="Arial" panose="020B0604020202020204" pitchFamily="34" charset="0"/>
              <a:buChar char="•"/>
            </a:pPr>
            <a:r>
              <a:rPr lang="en-US" sz="2000" dirty="0"/>
              <a:t>Five Core Aspects of Self-Awareness</a:t>
            </a:r>
          </a:p>
          <a:p>
            <a:pPr marL="285750" indent="-285750">
              <a:buFont typeface="Arial" panose="020B0604020202020204" pitchFamily="34" charset="0"/>
              <a:buChar char="•"/>
            </a:pPr>
            <a:r>
              <a:rPr lang="en-US" sz="2000" dirty="0"/>
              <a:t>Cognitive Style</a:t>
            </a:r>
          </a:p>
          <a:p>
            <a:pPr marL="285750" indent="-285750">
              <a:buFont typeface="Arial" panose="020B0604020202020204" pitchFamily="34" charset="0"/>
              <a:buChar char="•"/>
            </a:pPr>
            <a:r>
              <a:rPr lang="en-US" sz="2000" dirty="0"/>
              <a:t>Reflective Practice</a:t>
            </a:r>
          </a:p>
          <a:p>
            <a:pPr marL="285750" indent="-285750">
              <a:buFont typeface="Arial" panose="020B0604020202020204" pitchFamily="34" charset="0"/>
              <a:buChar char="•"/>
            </a:pPr>
            <a:r>
              <a:rPr lang="en-US" sz="2000" dirty="0"/>
              <a:t>Models of Reflective Practice</a:t>
            </a:r>
          </a:p>
          <a:p>
            <a:pPr marL="285750" indent="-285750">
              <a:buFont typeface="Arial" panose="020B0604020202020204" pitchFamily="34" charset="0"/>
              <a:buChar char="•"/>
            </a:pPr>
            <a:r>
              <a:rPr lang="en-US" sz="2000" dirty="0"/>
              <a:t>SWOT Analysis</a:t>
            </a:r>
          </a:p>
          <a:p>
            <a:pPr marL="285750" indent="-285750">
              <a:buFont typeface="Arial" panose="020B0604020202020204" pitchFamily="34" charset="0"/>
              <a:buChar char="•"/>
            </a:pPr>
            <a:r>
              <a:rPr lang="en-US" sz="2000" dirty="0"/>
              <a:t>Goal Setting / Planning</a:t>
            </a: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IT2090</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Lecture 1 - Personal Development Planning</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white"/>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Tree>
    <p:extLst>
      <p:ext uri="{BB962C8B-B14F-4D97-AF65-F5344CB8AC3E}">
        <p14:creationId xmlns:p14="http://schemas.microsoft.com/office/powerpoint/2010/main" val="1520646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Personal Development Plan</a:t>
            </a:r>
          </a:p>
        </p:txBody>
      </p:sp>
      <p:sp>
        <p:nvSpPr>
          <p:cNvPr id="3" name="Content Placeholder 2"/>
          <p:cNvSpPr>
            <a:spLocks noGrp="1"/>
          </p:cNvSpPr>
          <p:nvPr>
            <p:ph idx="1"/>
          </p:nvPr>
        </p:nvSpPr>
        <p:spPr>
          <a:xfrm>
            <a:off x="2209800" y="1828800"/>
            <a:ext cx="7696200" cy="4267200"/>
          </a:xfrm>
        </p:spPr>
        <p:txBody>
          <a:bodyPr>
            <a:normAutofit lnSpcReduction="10000"/>
          </a:bodyPr>
          <a:lstStyle/>
          <a:p>
            <a:r>
              <a:rPr lang="en-US" sz="2400" dirty="0"/>
              <a:t>In professional world this is called as professional development plan</a:t>
            </a:r>
          </a:p>
          <a:p>
            <a:r>
              <a:rPr lang="en-US" sz="2400" dirty="0"/>
              <a:t>Starts with a goal or a gap analysis</a:t>
            </a:r>
          </a:p>
          <a:p>
            <a:pPr lvl="1"/>
            <a:r>
              <a:rPr lang="en-US" sz="2000" dirty="0"/>
              <a:t>Ex: Goal Setting: </a:t>
            </a:r>
          </a:p>
          <a:p>
            <a:pPr lvl="2"/>
            <a:r>
              <a:rPr lang="en-US" sz="1600" dirty="0"/>
              <a:t>Want to get A+ for SE</a:t>
            </a:r>
          </a:p>
          <a:p>
            <a:pPr lvl="2"/>
            <a:r>
              <a:rPr lang="en-US" sz="1600" dirty="0"/>
              <a:t>Improve Body Mass Index (BMI) from 28 to 25 (Gap 3 units)</a:t>
            </a:r>
          </a:p>
          <a:p>
            <a:pPr marL="914400" lvl="2" indent="0">
              <a:buNone/>
            </a:pPr>
            <a:r>
              <a:rPr lang="en-US" sz="1600" dirty="0"/>
              <a:t>Note : Your BMI, which stands for body mass index, is a measure of body fat in relation to your height and weight. </a:t>
            </a:r>
          </a:p>
          <a:p>
            <a:r>
              <a:rPr lang="en-US" sz="2400" dirty="0"/>
              <a:t>Prepare a strategic plan to achieve your target</a:t>
            </a:r>
          </a:p>
          <a:p>
            <a:pPr lvl="1"/>
            <a:r>
              <a:rPr lang="en-US" sz="2000" dirty="0"/>
              <a:t>Use SWOT Analysis</a:t>
            </a:r>
          </a:p>
          <a:p>
            <a:pPr lvl="1"/>
            <a:r>
              <a:rPr lang="en-US" sz="2000" dirty="0"/>
              <a:t>SW Internal Factors, OT External Factors</a:t>
            </a:r>
          </a:p>
          <a:p>
            <a:pPr lvl="1"/>
            <a:r>
              <a:rPr lang="en-US" sz="2000" dirty="0"/>
              <a:t>SO </a:t>
            </a:r>
            <a:r>
              <a:rPr lang="en-US" sz="2000" dirty="0" err="1"/>
              <a:t>Favourable</a:t>
            </a:r>
            <a:r>
              <a:rPr lang="en-US" sz="2000" dirty="0"/>
              <a:t> (Helps you to achieve your goals)</a:t>
            </a:r>
          </a:p>
          <a:p>
            <a:pPr lvl="1"/>
            <a:r>
              <a:rPr lang="en-US" sz="2000" dirty="0"/>
              <a:t>WT </a:t>
            </a:r>
            <a:r>
              <a:rPr lang="en-US" sz="2000" dirty="0" err="1"/>
              <a:t>Unfavourable</a:t>
            </a:r>
            <a:r>
              <a:rPr lang="en-US" sz="2000" dirty="0"/>
              <a:t> (Blocks your progress)</a:t>
            </a:r>
          </a:p>
        </p:txBody>
      </p:sp>
      <p:sp>
        <p:nvSpPr>
          <p:cNvPr id="5" name="Slide Number Placeholder 4"/>
          <p:cNvSpPr>
            <a:spLocks noGrp="1"/>
          </p:cNvSpPr>
          <p:nvPr>
            <p:ph type="sldNum" sz="quarter" idx="12"/>
          </p:nvPr>
        </p:nvSpPr>
        <p:spPr/>
        <p:txBody>
          <a:bodyPr/>
          <a:lstStyle/>
          <a:p>
            <a:fld id="{A996AE7D-53A6-49D6-B454-B9AB0463D996}" type="slidenum">
              <a:rPr lang="en-US" altLang="en-US" smtClean="0"/>
              <a:pPr/>
              <a:t>30</a:t>
            </a:fld>
            <a:endParaRPr lang="en-US" altLang="en-US"/>
          </a:p>
        </p:txBody>
      </p:sp>
      <p:sp>
        <p:nvSpPr>
          <p:cNvPr id="4" name="Date Placeholder 3">
            <a:extLst>
              <a:ext uri="{FF2B5EF4-FFF2-40B4-BE49-F238E27FC236}">
                <a16:creationId xmlns:a16="http://schemas.microsoft.com/office/drawing/2014/main" id="{A96594BA-C470-18B3-ACD6-119A702B4B1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5A931A7-918A-B2B8-8A90-0F23CDB75068}"/>
              </a:ext>
            </a:extLst>
          </p:cNvPr>
          <p:cNvSpPr>
            <a:spLocks noGrp="1"/>
          </p:cNvSpPr>
          <p:nvPr>
            <p:ph type="ftr" sz="quarter" idx="11"/>
          </p:nvPr>
        </p:nvSpPr>
        <p:spPr/>
        <p:txBody>
          <a:bodyPr/>
          <a:lstStyle/>
          <a:p>
            <a:r>
              <a:rPr lang="en-US"/>
              <a:t>Lecture 1 - Personal Development Planning</a:t>
            </a:r>
            <a:endParaRPr lang="en-US" dirty="0"/>
          </a:p>
        </p:txBody>
      </p:sp>
    </p:spTree>
    <p:extLst>
      <p:ext uri="{BB962C8B-B14F-4D97-AF65-F5344CB8AC3E}">
        <p14:creationId xmlns:p14="http://schemas.microsoft.com/office/powerpoint/2010/main" val="1895453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1960"/>
            <a:ext cx="10972800" cy="640080"/>
          </a:xfrm>
        </p:spPr>
        <p:txBody>
          <a:bodyPr>
            <a:normAutofit fontScale="90000"/>
          </a:bodyPr>
          <a:lstStyle/>
          <a:p>
            <a:r>
              <a:rPr lang="en-US" dirty="0"/>
              <a:t>Example : Software Company Technology Stack &amp; 		 		Competency Matrix</a:t>
            </a:r>
          </a:p>
        </p:txBody>
      </p:sp>
      <p:sp>
        <p:nvSpPr>
          <p:cNvPr id="5" name="Slide Number Placeholder 4"/>
          <p:cNvSpPr>
            <a:spLocks noGrp="1"/>
          </p:cNvSpPr>
          <p:nvPr>
            <p:ph type="sldNum" sz="quarter" idx="12"/>
          </p:nvPr>
        </p:nvSpPr>
        <p:spPr/>
        <p:txBody>
          <a:bodyPr/>
          <a:lstStyle/>
          <a:p>
            <a:fld id="{A996AE7D-53A6-49D6-B454-B9AB0463D996}" type="slidenum">
              <a:rPr lang="en-US" altLang="en-US" smtClean="0"/>
              <a:pPr/>
              <a:t>31</a:t>
            </a:fld>
            <a:endParaRPr lang="en-US" altLang="en-US"/>
          </a:p>
        </p:txBody>
      </p:sp>
      <p:sp>
        <p:nvSpPr>
          <p:cNvPr id="4" name="Date Placeholder 3">
            <a:extLst>
              <a:ext uri="{FF2B5EF4-FFF2-40B4-BE49-F238E27FC236}">
                <a16:creationId xmlns:a16="http://schemas.microsoft.com/office/drawing/2014/main" id="{A96594BA-C470-18B3-ACD6-119A702B4B1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5A931A7-918A-B2B8-8A90-0F23CDB75068}"/>
              </a:ext>
            </a:extLst>
          </p:cNvPr>
          <p:cNvSpPr>
            <a:spLocks noGrp="1"/>
          </p:cNvSpPr>
          <p:nvPr>
            <p:ph type="ftr" sz="quarter" idx="11"/>
          </p:nvPr>
        </p:nvSpPr>
        <p:spPr/>
        <p:txBody>
          <a:bodyPr/>
          <a:lstStyle/>
          <a:p>
            <a:r>
              <a:rPr lang="en-US"/>
              <a:t>Lecture 1 - Personal Development Planning</a:t>
            </a:r>
            <a:endParaRPr lang="en-US" dirty="0"/>
          </a:p>
        </p:txBody>
      </p:sp>
      <p:pic>
        <p:nvPicPr>
          <p:cNvPr id="9" name="Picture 8">
            <a:extLst>
              <a:ext uri="{FF2B5EF4-FFF2-40B4-BE49-F238E27FC236}">
                <a16:creationId xmlns:a16="http://schemas.microsoft.com/office/drawing/2014/main" id="{A84F6F28-70DE-CC92-84AC-BEF495F9676C}"/>
              </a:ext>
            </a:extLst>
          </p:cNvPr>
          <p:cNvPicPr>
            <a:picLocks noChangeAspect="1"/>
          </p:cNvPicPr>
          <p:nvPr/>
        </p:nvPicPr>
        <p:blipFill>
          <a:blip r:embed="rId2"/>
          <a:stretch>
            <a:fillRect/>
          </a:stretch>
        </p:blipFill>
        <p:spPr>
          <a:xfrm>
            <a:off x="0" y="1317600"/>
            <a:ext cx="12192000" cy="5005925"/>
          </a:xfrm>
          <a:prstGeom prst="rect">
            <a:avLst/>
          </a:prstGeom>
        </p:spPr>
      </p:pic>
    </p:spTree>
    <p:extLst>
      <p:ext uri="{BB962C8B-B14F-4D97-AF65-F5344CB8AC3E}">
        <p14:creationId xmlns:p14="http://schemas.microsoft.com/office/powerpoint/2010/main" val="3230663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07029"/>
            <a:ext cx="9677400" cy="640080"/>
          </a:xfrm>
        </p:spPr>
        <p:txBody>
          <a:bodyPr/>
          <a:lstStyle/>
          <a:p>
            <a:r>
              <a:rPr lang="en-US" dirty="0"/>
              <a:t>Senior Full Stack Software Engineer (</a:t>
            </a:r>
            <a:r>
              <a:rPr lang="en-US" dirty="0" err="1"/>
              <a:t>.Net</a:t>
            </a:r>
            <a:r>
              <a:rPr lang="en-US" dirty="0"/>
              <a:t>)</a:t>
            </a:r>
          </a:p>
        </p:txBody>
      </p:sp>
      <p:sp>
        <p:nvSpPr>
          <p:cNvPr id="3" name="Content Placeholder 2"/>
          <p:cNvSpPr>
            <a:spLocks noGrp="1"/>
          </p:cNvSpPr>
          <p:nvPr>
            <p:ph idx="1"/>
          </p:nvPr>
        </p:nvSpPr>
        <p:spPr>
          <a:xfrm>
            <a:off x="1676400" y="1503319"/>
            <a:ext cx="9982200" cy="4267200"/>
          </a:xfrm>
        </p:spPr>
        <p:txBody>
          <a:bodyPr>
            <a:normAutofit/>
          </a:bodyPr>
          <a:lstStyle/>
          <a:p>
            <a:pPr marL="0" indent="0">
              <a:buNone/>
            </a:pPr>
            <a:r>
              <a:rPr lang="en-US" sz="2400" dirty="0"/>
              <a:t>About the job</a:t>
            </a:r>
          </a:p>
          <a:p>
            <a:r>
              <a:rPr lang="en-US" sz="2400" dirty="0"/>
              <a:t>The Software Engineer is a technical member of the development team. They are responsible for designing, coding, and reviewing the work done in the team. They participate in all aspects of the agile software development lifecycle, from inception to support. Software Engineers embrace continuous personal improvement in their own learning process and team improvement. Software Engineers demonstrate competence in technical decision making and problem solving. They independently manage their contributions and proactively raise impediments. They fully understand the processes and support adoption by the team. Software Engineers are a positive influence on the culture of the team and help other team members meet their objectives.</a:t>
            </a:r>
            <a:endParaRPr lang="en-US" sz="2000" dirty="0"/>
          </a:p>
        </p:txBody>
      </p:sp>
      <p:sp>
        <p:nvSpPr>
          <p:cNvPr id="5" name="Slide Number Placeholder 4"/>
          <p:cNvSpPr>
            <a:spLocks noGrp="1"/>
          </p:cNvSpPr>
          <p:nvPr>
            <p:ph type="sldNum" sz="quarter" idx="12"/>
          </p:nvPr>
        </p:nvSpPr>
        <p:spPr/>
        <p:txBody>
          <a:bodyPr/>
          <a:lstStyle/>
          <a:p>
            <a:fld id="{A996AE7D-53A6-49D6-B454-B9AB0463D996}" type="slidenum">
              <a:rPr lang="en-US" altLang="en-US" smtClean="0"/>
              <a:pPr/>
              <a:t>32</a:t>
            </a:fld>
            <a:endParaRPr lang="en-US" altLang="en-US"/>
          </a:p>
        </p:txBody>
      </p:sp>
      <p:sp>
        <p:nvSpPr>
          <p:cNvPr id="4" name="Date Placeholder 3">
            <a:extLst>
              <a:ext uri="{FF2B5EF4-FFF2-40B4-BE49-F238E27FC236}">
                <a16:creationId xmlns:a16="http://schemas.microsoft.com/office/drawing/2014/main" id="{A96594BA-C470-18B3-ACD6-119A702B4B1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5A931A7-918A-B2B8-8A90-0F23CDB75068}"/>
              </a:ext>
            </a:extLst>
          </p:cNvPr>
          <p:cNvSpPr>
            <a:spLocks noGrp="1"/>
          </p:cNvSpPr>
          <p:nvPr>
            <p:ph type="ftr" sz="quarter" idx="11"/>
          </p:nvPr>
        </p:nvSpPr>
        <p:spPr/>
        <p:txBody>
          <a:bodyPr/>
          <a:lstStyle/>
          <a:p>
            <a:r>
              <a:rPr lang="en-US"/>
              <a:t>Lecture 1 - Personal Development Planning</a:t>
            </a:r>
            <a:endParaRPr lang="en-US" dirty="0"/>
          </a:p>
        </p:txBody>
      </p:sp>
      <p:pic>
        <p:nvPicPr>
          <p:cNvPr id="7" name="Picture 6">
            <a:extLst>
              <a:ext uri="{FF2B5EF4-FFF2-40B4-BE49-F238E27FC236}">
                <a16:creationId xmlns:a16="http://schemas.microsoft.com/office/drawing/2014/main" id="{7A00DADE-55F4-4FB6-3B0C-C9EF68D9336A}"/>
              </a:ext>
            </a:extLst>
          </p:cNvPr>
          <p:cNvPicPr>
            <a:picLocks noChangeAspect="1"/>
          </p:cNvPicPr>
          <p:nvPr/>
        </p:nvPicPr>
        <p:blipFill>
          <a:blip r:embed="rId2"/>
          <a:stretch>
            <a:fillRect/>
          </a:stretch>
        </p:blipFill>
        <p:spPr>
          <a:xfrm>
            <a:off x="533400" y="550819"/>
            <a:ext cx="952500" cy="952500"/>
          </a:xfrm>
          <a:prstGeom prst="rect">
            <a:avLst/>
          </a:prstGeom>
        </p:spPr>
      </p:pic>
    </p:spTree>
    <p:extLst>
      <p:ext uri="{BB962C8B-B14F-4D97-AF65-F5344CB8AC3E}">
        <p14:creationId xmlns:p14="http://schemas.microsoft.com/office/powerpoint/2010/main" val="2410714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07029"/>
            <a:ext cx="9677400" cy="640080"/>
          </a:xfrm>
        </p:spPr>
        <p:txBody>
          <a:bodyPr/>
          <a:lstStyle/>
          <a:p>
            <a:r>
              <a:rPr lang="en-US" dirty="0"/>
              <a:t>Senior Full Stack Software Engineer (</a:t>
            </a:r>
            <a:r>
              <a:rPr lang="en-US" dirty="0" err="1"/>
              <a:t>.Net</a:t>
            </a:r>
            <a:r>
              <a:rPr lang="en-US" dirty="0"/>
              <a:t>)</a:t>
            </a:r>
          </a:p>
        </p:txBody>
      </p:sp>
      <p:sp>
        <p:nvSpPr>
          <p:cNvPr id="3" name="Content Placeholder 2"/>
          <p:cNvSpPr>
            <a:spLocks noGrp="1"/>
          </p:cNvSpPr>
          <p:nvPr>
            <p:ph idx="1"/>
          </p:nvPr>
        </p:nvSpPr>
        <p:spPr>
          <a:xfrm>
            <a:off x="1676400" y="1503319"/>
            <a:ext cx="9982200" cy="4267200"/>
          </a:xfrm>
        </p:spPr>
        <p:txBody>
          <a:bodyPr>
            <a:normAutofit/>
          </a:bodyPr>
          <a:lstStyle/>
          <a:p>
            <a:pPr marL="0" indent="0">
              <a:buNone/>
            </a:pPr>
            <a:r>
              <a:rPr lang="en-US" sz="2400" dirty="0"/>
              <a:t>Essential Duties &amp; Responsibilities</a:t>
            </a:r>
          </a:p>
          <a:p>
            <a:pPr lvl="1"/>
            <a:r>
              <a:rPr lang="en-US" sz="2000" dirty="0"/>
              <a:t>Contributes independently to multiple functional and technical areas within a product.</a:t>
            </a:r>
          </a:p>
          <a:p>
            <a:pPr lvl="1"/>
            <a:r>
              <a:rPr lang="en-US" sz="2000" dirty="0"/>
              <a:t>Designs and scopes new features.</a:t>
            </a:r>
          </a:p>
          <a:p>
            <a:pPr lvl="1"/>
            <a:r>
              <a:rPr lang="en-US" sz="2000" dirty="0"/>
              <a:t>Creates artifacts/documents that are valuable to the team.</a:t>
            </a:r>
          </a:p>
          <a:p>
            <a:pPr lvl="1"/>
            <a:r>
              <a:rPr lang="en-US" sz="2000" dirty="0"/>
              <a:t>Continued ownership of technical growth including:</a:t>
            </a:r>
          </a:p>
          <a:p>
            <a:pPr lvl="1"/>
            <a:r>
              <a:rPr lang="en-US" sz="2000" dirty="0"/>
              <a:t>Product and business knowledge</a:t>
            </a:r>
          </a:p>
          <a:p>
            <a:pPr lvl="1"/>
            <a:r>
              <a:rPr lang="en-US" sz="2000" dirty="0"/>
              <a:t>Problem solving skills</a:t>
            </a:r>
          </a:p>
          <a:p>
            <a:pPr lvl="1"/>
            <a:r>
              <a:rPr lang="en-US" sz="2000" dirty="0"/>
              <a:t>Technical knowledge</a:t>
            </a:r>
          </a:p>
          <a:p>
            <a:pPr lvl="1"/>
            <a:r>
              <a:rPr lang="en-US" sz="2000" dirty="0"/>
              <a:t>Process knowledge</a:t>
            </a:r>
          </a:p>
          <a:p>
            <a:pPr lvl="1"/>
            <a:r>
              <a:rPr lang="en-US" sz="2000" dirty="0"/>
              <a:t>Acts as a good citizen within the team technically and culturally.</a:t>
            </a:r>
          </a:p>
          <a:p>
            <a:pPr lvl="1"/>
            <a:r>
              <a:rPr lang="en-US" sz="2000" dirty="0"/>
              <a:t>Ensures quality of code written or reviewed.</a:t>
            </a:r>
          </a:p>
          <a:p>
            <a:pPr lvl="1"/>
            <a:r>
              <a:rPr lang="en-US" sz="2000" dirty="0"/>
              <a:t>Adheres to quality/technical team standards.</a:t>
            </a:r>
            <a:endParaRPr lang="en-US" sz="1600" dirty="0"/>
          </a:p>
        </p:txBody>
      </p:sp>
      <p:sp>
        <p:nvSpPr>
          <p:cNvPr id="5" name="Slide Number Placeholder 4"/>
          <p:cNvSpPr>
            <a:spLocks noGrp="1"/>
          </p:cNvSpPr>
          <p:nvPr>
            <p:ph type="sldNum" sz="quarter" idx="12"/>
          </p:nvPr>
        </p:nvSpPr>
        <p:spPr/>
        <p:txBody>
          <a:bodyPr/>
          <a:lstStyle/>
          <a:p>
            <a:fld id="{A996AE7D-53A6-49D6-B454-B9AB0463D996}" type="slidenum">
              <a:rPr lang="en-US" altLang="en-US" smtClean="0"/>
              <a:pPr/>
              <a:t>33</a:t>
            </a:fld>
            <a:endParaRPr lang="en-US" altLang="en-US"/>
          </a:p>
        </p:txBody>
      </p:sp>
      <p:sp>
        <p:nvSpPr>
          <p:cNvPr id="4" name="Date Placeholder 3">
            <a:extLst>
              <a:ext uri="{FF2B5EF4-FFF2-40B4-BE49-F238E27FC236}">
                <a16:creationId xmlns:a16="http://schemas.microsoft.com/office/drawing/2014/main" id="{A96594BA-C470-18B3-ACD6-119A702B4B1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5A931A7-918A-B2B8-8A90-0F23CDB75068}"/>
              </a:ext>
            </a:extLst>
          </p:cNvPr>
          <p:cNvSpPr>
            <a:spLocks noGrp="1"/>
          </p:cNvSpPr>
          <p:nvPr>
            <p:ph type="ftr" sz="quarter" idx="11"/>
          </p:nvPr>
        </p:nvSpPr>
        <p:spPr/>
        <p:txBody>
          <a:bodyPr/>
          <a:lstStyle/>
          <a:p>
            <a:r>
              <a:rPr lang="en-US"/>
              <a:t>Lecture 1 - Personal Development Planning</a:t>
            </a:r>
            <a:endParaRPr lang="en-US" dirty="0"/>
          </a:p>
        </p:txBody>
      </p:sp>
      <p:pic>
        <p:nvPicPr>
          <p:cNvPr id="7" name="Picture 6">
            <a:extLst>
              <a:ext uri="{FF2B5EF4-FFF2-40B4-BE49-F238E27FC236}">
                <a16:creationId xmlns:a16="http://schemas.microsoft.com/office/drawing/2014/main" id="{7A00DADE-55F4-4FB6-3B0C-C9EF68D9336A}"/>
              </a:ext>
            </a:extLst>
          </p:cNvPr>
          <p:cNvPicPr>
            <a:picLocks noChangeAspect="1"/>
          </p:cNvPicPr>
          <p:nvPr/>
        </p:nvPicPr>
        <p:blipFill>
          <a:blip r:embed="rId2"/>
          <a:stretch>
            <a:fillRect/>
          </a:stretch>
        </p:blipFill>
        <p:spPr>
          <a:xfrm>
            <a:off x="533400" y="550819"/>
            <a:ext cx="952500" cy="952500"/>
          </a:xfrm>
          <a:prstGeom prst="rect">
            <a:avLst/>
          </a:prstGeom>
        </p:spPr>
      </p:pic>
    </p:spTree>
    <p:extLst>
      <p:ext uri="{BB962C8B-B14F-4D97-AF65-F5344CB8AC3E}">
        <p14:creationId xmlns:p14="http://schemas.microsoft.com/office/powerpoint/2010/main" val="2883770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07029"/>
            <a:ext cx="9677400" cy="640080"/>
          </a:xfrm>
        </p:spPr>
        <p:txBody>
          <a:bodyPr/>
          <a:lstStyle/>
          <a:p>
            <a:r>
              <a:rPr lang="en-US" dirty="0"/>
              <a:t>Senior Full Stack Software Engineer (</a:t>
            </a:r>
            <a:r>
              <a:rPr lang="en-US" dirty="0" err="1"/>
              <a:t>.Net</a:t>
            </a:r>
            <a:r>
              <a:rPr lang="en-US" dirty="0"/>
              <a:t>)</a:t>
            </a:r>
          </a:p>
        </p:txBody>
      </p:sp>
      <p:sp>
        <p:nvSpPr>
          <p:cNvPr id="3" name="Content Placeholder 2"/>
          <p:cNvSpPr>
            <a:spLocks noGrp="1"/>
          </p:cNvSpPr>
          <p:nvPr>
            <p:ph idx="1"/>
          </p:nvPr>
        </p:nvSpPr>
        <p:spPr>
          <a:xfrm>
            <a:off x="1676400" y="1503319"/>
            <a:ext cx="9982200" cy="4267200"/>
          </a:xfrm>
        </p:spPr>
        <p:txBody>
          <a:bodyPr>
            <a:normAutofit fontScale="92500" lnSpcReduction="10000"/>
          </a:bodyPr>
          <a:lstStyle/>
          <a:p>
            <a:pPr marL="0" indent="0">
              <a:buNone/>
            </a:pPr>
            <a:r>
              <a:rPr lang="en-US" sz="2400" dirty="0"/>
              <a:t>Essential Duties &amp; Responsibilities</a:t>
            </a:r>
          </a:p>
          <a:p>
            <a:pPr lvl="1"/>
            <a:r>
              <a:rPr lang="en-US" sz="2000" dirty="0"/>
              <a:t>Reviews code according to their expertise.</a:t>
            </a:r>
          </a:p>
          <a:p>
            <a:pPr lvl="1"/>
            <a:r>
              <a:rPr lang="en-US" sz="2000" dirty="0"/>
              <a:t>Ensures that their deliverables meet the scheduled commitments.</a:t>
            </a:r>
          </a:p>
          <a:p>
            <a:pPr lvl="1"/>
            <a:r>
              <a:rPr lang="en-US" sz="2000" dirty="0"/>
              <a:t>Makes decisions in their area of responsibility that help maintainability, reuse, and performance.</a:t>
            </a:r>
          </a:p>
          <a:p>
            <a:pPr lvl="1"/>
            <a:r>
              <a:rPr lang="en-US" sz="2000" dirty="0"/>
              <a:t>Initiates conversations to get the support/clarity necessary to carry out a task.</a:t>
            </a:r>
          </a:p>
          <a:p>
            <a:pPr lvl="1"/>
            <a:r>
              <a:rPr lang="en-US" sz="2000" dirty="0"/>
              <a:t>Constructively challenges existing perspectives and proposed solutions inside the team.</a:t>
            </a:r>
          </a:p>
          <a:p>
            <a:pPr lvl="1"/>
            <a:r>
              <a:rPr lang="en-US" sz="2000" dirty="0"/>
              <a:t>Proactively assists in accomplishing team-level technical goals.</a:t>
            </a:r>
          </a:p>
          <a:p>
            <a:pPr lvl="1"/>
            <a:r>
              <a:rPr lang="en-US" sz="2000" dirty="0"/>
              <a:t>Initiates knowledge sharing with other team members.</a:t>
            </a:r>
          </a:p>
          <a:p>
            <a:pPr lvl="1"/>
            <a:r>
              <a:rPr lang="en-US" sz="2000" dirty="0"/>
              <a:t>Evaluates alignment of work with strategic initiatives and company goals.</a:t>
            </a:r>
          </a:p>
          <a:p>
            <a:pPr lvl="1"/>
            <a:r>
              <a:rPr lang="en-US" sz="2000" dirty="0"/>
              <a:t>Able to diagnose issues and provide solutions for multiple functional and technical areas within a product.</a:t>
            </a:r>
          </a:p>
          <a:p>
            <a:pPr lvl="1"/>
            <a:r>
              <a:rPr lang="en-US" sz="2000" dirty="0"/>
              <a:t>Can independently frame problems and perform relevant research for small (1 team-sprint) effort.</a:t>
            </a:r>
            <a:endParaRPr lang="en-US" sz="1600" dirty="0"/>
          </a:p>
        </p:txBody>
      </p:sp>
      <p:sp>
        <p:nvSpPr>
          <p:cNvPr id="5" name="Slide Number Placeholder 4"/>
          <p:cNvSpPr>
            <a:spLocks noGrp="1"/>
          </p:cNvSpPr>
          <p:nvPr>
            <p:ph type="sldNum" sz="quarter" idx="12"/>
          </p:nvPr>
        </p:nvSpPr>
        <p:spPr/>
        <p:txBody>
          <a:bodyPr/>
          <a:lstStyle/>
          <a:p>
            <a:fld id="{A996AE7D-53A6-49D6-B454-B9AB0463D996}" type="slidenum">
              <a:rPr lang="en-US" altLang="en-US" smtClean="0"/>
              <a:pPr/>
              <a:t>34</a:t>
            </a:fld>
            <a:endParaRPr lang="en-US" altLang="en-US"/>
          </a:p>
        </p:txBody>
      </p:sp>
      <p:sp>
        <p:nvSpPr>
          <p:cNvPr id="4" name="Date Placeholder 3">
            <a:extLst>
              <a:ext uri="{FF2B5EF4-FFF2-40B4-BE49-F238E27FC236}">
                <a16:creationId xmlns:a16="http://schemas.microsoft.com/office/drawing/2014/main" id="{A96594BA-C470-18B3-ACD6-119A702B4B1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5A931A7-918A-B2B8-8A90-0F23CDB75068}"/>
              </a:ext>
            </a:extLst>
          </p:cNvPr>
          <p:cNvSpPr>
            <a:spLocks noGrp="1"/>
          </p:cNvSpPr>
          <p:nvPr>
            <p:ph type="ftr" sz="quarter" idx="11"/>
          </p:nvPr>
        </p:nvSpPr>
        <p:spPr/>
        <p:txBody>
          <a:bodyPr/>
          <a:lstStyle/>
          <a:p>
            <a:r>
              <a:rPr lang="en-US"/>
              <a:t>Lecture 1 - Personal Development Planning</a:t>
            </a:r>
            <a:endParaRPr lang="en-US" dirty="0"/>
          </a:p>
        </p:txBody>
      </p:sp>
      <p:pic>
        <p:nvPicPr>
          <p:cNvPr id="7" name="Picture 6">
            <a:extLst>
              <a:ext uri="{FF2B5EF4-FFF2-40B4-BE49-F238E27FC236}">
                <a16:creationId xmlns:a16="http://schemas.microsoft.com/office/drawing/2014/main" id="{7A00DADE-55F4-4FB6-3B0C-C9EF68D9336A}"/>
              </a:ext>
            </a:extLst>
          </p:cNvPr>
          <p:cNvPicPr>
            <a:picLocks noChangeAspect="1"/>
          </p:cNvPicPr>
          <p:nvPr/>
        </p:nvPicPr>
        <p:blipFill>
          <a:blip r:embed="rId2"/>
          <a:stretch>
            <a:fillRect/>
          </a:stretch>
        </p:blipFill>
        <p:spPr>
          <a:xfrm>
            <a:off x="533400" y="550819"/>
            <a:ext cx="952500" cy="952500"/>
          </a:xfrm>
          <a:prstGeom prst="rect">
            <a:avLst/>
          </a:prstGeom>
        </p:spPr>
      </p:pic>
    </p:spTree>
    <p:extLst>
      <p:ext uri="{BB962C8B-B14F-4D97-AF65-F5344CB8AC3E}">
        <p14:creationId xmlns:p14="http://schemas.microsoft.com/office/powerpoint/2010/main" val="1551155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07029"/>
            <a:ext cx="9677400" cy="640080"/>
          </a:xfrm>
        </p:spPr>
        <p:txBody>
          <a:bodyPr/>
          <a:lstStyle/>
          <a:p>
            <a:r>
              <a:rPr lang="en-US" dirty="0"/>
              <a:t>Senior Full Stack Software Engineer (</a:t>
            </a:r>
            <a:r>
              <a:rPr lang="en-US" dirty="0" err="1"/>
              <a:t>.Net</a:t>
            </a:r>
            <a:r>
              <a:rPr lang="en-US" dirty="0"/>
              <a:t>)</a:t>
            </a:r>
          </a:p>
        </p:txBody>
      </p:sp>
      <p:sp>
        <p:nvSpPr>
          <p:cNvPr id="3" name="Content Placeholder 2"/>
          <p:cNvSpPr>
            <a:spLocks noGrp="1"/>
          </p:cNvSpPr>
          <p:nvPr>
            <p:ph idx="1"/>
          </p:nvPr>
        </p:nvSpPr>
        <p:spPr>
          <a:xfrm>
            <a:off x="1676400" y="1503319"/>
            <a:ext cx="9982200" cy="4267200"/>
          </a:xfrm>
        </p:spPr>
        <p:txBody>
          <a:bodyPr>
            <a:normAutofit/>
          </a:bodyPr>
          <a:lstStyle/>
          <a:p>
            <a:pPr marL="0" indent="0">
              <a:buNone/>
            </a:pPr>
            <a:r>
              <a:rPr lang="en-US" sz="2400" dirty="0"/>
              <a:t>Skillset</a:t>
            </a:r>
          </a:p>
          <a:p>
            <a:pPr marL="0" indent="0">
              <a:buNone/>
            </a:pPr>
            <a:r>
              <a:rPr lang="en-US" sz="2400" dirty="0"/>
              <a:t>Required</a:t>
            </a:r>
          </a:p>
          <a:p>
            <a:pPr lvl="1"/>
            <a:r>
              <a:rPr lang="en-US" sz="2000" dirty="0"/>
              <a:t>Front-end technology: Expertise in front-end technologies, including JavaScript / Typescript, CSS3 and HTML5 and third-party libraries such as Angular.</a:t>
            </a:r>
          </a:p>
          <a:p>
            <a:pPr lvl="1"/>
            <a:r>
              <a:rPr lang="en-US" sz="2000" dirty="0"/>
              <a:t>Development languages: Knowledge of server-side programming languages including C# /</a:t>
            </a:r>
            <a:r>
              <a:rPr lang="en-US" sz="2000" dirty="0" err="1"/>
              <a:t>.Net</a:t>
            </a:r>
            <a:r>
              <a:rPr lang="en-US" sz="2000" dirty="0"/>
              <a:t>,</a:t>
            </a:r>
          </a:p>
          <a:p>
            <a:pPr lvl="1"/>
            <a:r>
              <a:rPr lang="en-US" sz="2000" dirty="0"/>
              <a:t>Database and cache: Familiarity with DBMS technology, including SQL Server</a:t>
            </a:r>
          </a:p>
          <a:p>
            <a:pPr lvl="1"/>
            <a:r>
              <a:rPr lang="en-US" sz="2000" dirty="0"/>
              <a:t>Web Services: Experience with SOAP, REST, JSON.</a:t>
            </a:r>
          </a:p>
          <a:p>
            <a:pPr lvl="1"/>
            <a:r>
              <a:rPr lang="en-US" sz="2000" dirty="0"/>
              <a:t>Good writing and communication skills</a:t>
            </a:r>
          </a:p>
          <a:p>
            <a:pPr lvl="1"/>
            <a:r>
              <a:rPr lang="en-US" sz="2000" dirty="0"/>
              <a:t>Ability to visualize a proposed system and be able to build it.</a:t>
            </a:r>
          </a:p>
          <a:p>
            <a:pPr marL="0" indent="0">
              <a:buNone/>
            </a:pPr>
            <a:r>
              <a:rPr lang="en-US" sz="2400" dirty="0"/>
              <a:t>Preferred</a:t>
            </a:r>
          </a:p>
          <a:p>
            <a:pPr lvl="1"/>
            <a:r>
              <a:rPr lang="en-US" sz="2000" dirty="0"/>
              <a:t>Dev Ops: Comfortable to use DevOps environment(Ex: Ansible, Terraform)</a:t>
            </a:r>
            <a:endParaRPr lang="en-US" sz="1200" dirty="0"/>
          </a:p>
        </p:txBody>
      </p:sp>
      <p:sp>
        <p:nvSpPr>
          <p:cNvPr id="5" name="Slide Number Placeholder 4"/>
          <p:cNvSpPr>
            <a:spLocks noGrp="1"/>
          </p:cNvSpPr>
          <p:nvPr>
            <p:ph type="sldNum" sz="quarter" idx="12"/>
          </p:nvPr>
        </p:nvSpPr>
        <p:spPr/>
        <p:txBody>
          <a:bodyPr/>
          <a:lstStyle/>
          <a:p>
            <a:fld id="{A996AE7D-53A6-49D6-B454-B9AB0463D996}" type="slidenum">
              <a:rPr lang="en-US" altLang="en-US" smtClean="0"/>
              <a:pPr/>
              <a:t>35</a:t>
            </a:fld>
            <a:endParaRPr lang="en-US" altLang="en-US"/>
          </a:p>
        </p:txBody>
      </p:sp>
      <p:sp>
        <p:nvSpPr>
          <p:cNvPr id="4" name="Date Placeholder 3">
            <a:extLst>
              <a:ext uri="{FF2B5EF4-FFF2-40B4-BE49-F238E27FC236}">
                <a16:creationId xmlns:a16="http://schemas.microsoft.com/office/drawing/2014/main" id="{A96594BA-C470-18B3-ACD6-119A702B4B1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5A931A7-918A-B2B8-8A90-0F23CDB75068}"/>
              </a:ext>
            </a:extLst>
          </p:cNvPr>
          <p:cNvSpPr>
            <a:spLocks noGrp="1"/>
          </p:cNvSpPr>
          <p:nvPr>
            <p:ph type="ftr" sz="quarter" idx="11"/>
          </p:nvPr>
        </p:nvSpPr>
        <p:spPr/>
        <p:txBody>
          <a:bodyPr/>
          <a:lstStyle/>
          <a:p>
            <a:r>
              <a:rPr lang="en-US"/>
              <a:t>Lecture 1 - Personal Development Planning</a:t>
            </a:r>
            <a:endParaRPr lang="en-US" dirty="0"/>
          </a:p>
        </p:txBody>
      </p:sp>
      <p:pic>
        <p:nvPicPr>
          <p:cNvPr id="7" name="Picture 6">
            <a:extLst>
              <a:ext uri="{FF2B5EF4-FFF2-40B4-BE49-F238E27FC236}">
                <a16:creationId xmlns:a16="http://schemas.microsoft.com/office/drawing/2014/main" id="{7A00DADE-55F4-4FB6-3B0C-C9EF68D9336A}"/>
              </a:ext>
            </a:extLst>
          </p:cNvPr>
          <p:cNvPicPr>
            <a:picLocks noChangeAspect="1"/>
          </p:cNvPicPr>
          <p:nvPr/>
        </p:nvPicPr>
        <p:blipFill>
          <a:blip r:embed="rId2"/>
          <a:stretch>
            <a:fillRect/>
          </a:stretch>
        </p:blipFill>
        <p:spPr>
          <a:xfrm>
            <a:off x="533400" y="550819"/>
            <a:ext cx="952500" cy="952500"/>
          </a:xfrm>
          <a:prstGeom prst="rect">
            <a:avLst/>
          </a:prstGeom>
        </p:spPr>
      </p:pic>
    </p:spTree>
    <p:extLst>
      <p:ext uri="{BB962C8B-B14F-4D97-AF65-F5344CB8AC3E}">
        <p14:creationId xmlns:p14="http://schemas.microsoft.com/office/powerpoint/2010/main" val="2634237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EC42EA15-2C77-4BED-B3BA-A1A83D522843}" type="slidenum">
              <a:rPr lang="en-US" altLang="en-US"/>
              <a:pPr/>
              <a:t>36</a:t>
            </a:fld>
            <a:endParaRPr lang="en-US" altLang="en-US"/>
          </a:p>
        </p:txBody>
      </p:sp>
      <p:sp>
        <p:nvSpPr>
          <p:cNvPr id="10244" name="Rectangle 2"/>
          <p:cNvSpPr>
            <a:spLocks noGrp="1" noChangeArrowheads="1"/>
          </p:cNvSpPr>
          <p:nvPr>
            <p:ph type="title"/>
          </p:nvPr>
        </p:nvSpPr>
        <p:spPr>
          <a:xfrm>
            <a:off x="4038600" y="228600"/>
            <a:ext cx="5041900" cy="1295400"/>
          </a:xfrm>
        </p:spPr>
        <p:txBody>
          <a:bodyPr/>
          <a:lstStyle/>
          <a:p>
            <a:pPr eaLnBrk="1" hangingPunct="1"/>
            <a:r>
              <a:rPr lang="en-US" altLang="en-US" dirty="0"/>
              <a:t>SWOT Analysis</a:t>
            </a:r>
          </a:p>
        </p:txBody>
      </p:sp>
      <p:sp>
        <p:nvSpPr>
          <p:cNvPr id="10245" name="Rectangle 3"/>
          <p:cNvSpPr>
            <a:spLocks noGrp="1" noChangeArrowheads="1"/>
          </p:cNvSpPr>
          <p:nvPr>
            <p:ph type="body" idx="1"/>
          </p:nvPr>
        </p:nvSpPr>
        <p:spPr>
          <a:xfrm>
            <a:off x="609600" y="1600200"/>
            <a:ext cx="10744200" cy="4343400"/>
          </a:xfrm>
        </p:spPr>
        <p:txBody>
          <a:bodyPr/>
          <a:lstStyle/>
          <a:p>
            <a:pPr eaLnBrk="1" hangingPunct="1">
              <a:lnSpc>
                <a:spcPct val="90000"/>
              </a:lnSpc>
            </a:pPr>
            <a:r>
              <a:rPr lang="en-GB" altLang="en-US" dirty="0"/>
              <a:t>A SWOT Analysis is a tool for identifying your </a:t>
            </a:r>
            <a:r>
              <a:rPr lang="en-GB" altLang="en-US" b="1" dirty="0">
                <a:solidFill>
                  <a:srgbClr val="2B1A92"/>
                </a:solidFill>
              </a:rPr>
              <a:t>Strengths</a:t>
            </a:r>
            <a:r>
              <a:rPr lang="en-GB" altLang="en-US" dirty="0"/>
              <a:t> and </a:t>
            </a:r>
            <a:r>
              <a:rPr lang="en-GB" altLang="en-US" b="1" dirty="0">
                <a:solidFill>
                  <a:schemeClr val="hlink"/>
                </a:solidFill>
              </a:rPr>
              <a:t>Weaknesses</a:t>
            </a:r>
            <a:r>
              <a:rPr lang="en-GB" altLang="en-US" dirty="0"/>
              <a:t>, and for examining the </a:t>
            </a:r>
            <a:r>
              <a:rPr lang="en-GB" altLang="en-US" b="1" dirty="0">
                <a:solidFill>
                  <a:schemeClr val="tx2"/>
                </a:solidFill>
              </a:rPr>
              <a:t>Opportunities</a:t>
            </a:r>
            <a:r>
              <a:rPr lang="en-GB" altLang="en-US" b="1" dirty="0"/>
              <a:t> </a:t>
            </a:r>
            <a:r>
              <a:rPr lang="en-GB" altLang="en-US" dirty="0"/>
              <a:t>and </a:t>
            </a:r>
            <a:r>
              <a:rPr lang="en-GB" altLang="en-US" b="1" dirty="0">
                <a:solidFill>
                  <a:srgbClr val="660066"/>
                </a:solidFill>
              </a:rPr>
              <a:t>Threats</a:t>
            </a:r>
            <a:r>
              <a:rPr lang="en-GB" altLang="en-US" dirty="0"/>
              <a:t> to your goals</a:t>
            </a:r>
            <a:r>
              <a:rPr lang="en-US" altLang="en-US" dirty="0"/>
              <a:t> </a:t>
            </a:r>
          </a:p>
          <a:p>
            <a:pPr eaLnBrk="1" hangingPunct="1">
              <a:lnSpc>
                <a:spcPct val="90000"/>
              </a:lnSpc>
            </a:pPr>
            <a:endParaRPr lang="en-US" altLang="en-US" dirty="0"/>
          </a:p>
          <a:p>
            <a:pPr eaLnBrk="1" hangingPunct="1">
              <a:lnSpc>
                <a:spcPct val="90000"/>
              </a:lnSpc>
            </a:pPr>
            <a:r>
              <a:rPr lang="en-GB" altLang="en-US" dirty="0"/>
              <a:t>SWOT Analysis helps you to focus your activities into areas where you are strong and where the greatest opportunities lie</a:t>
            </a:r>
            <a:r>
              <a:rPr lang="en-US" altLang="en-US" dirty="0"/>
              <a:t> </a:t>
            </a:r>
          </a:p>
        </p:txBody>
      </p:sp>
      <p:sp>
        <p:nvSpPr>
          <p:cNvPr id="2" name="Date Placeholder 1">
            <a:extLst>
              <a:ext uri="{FF2B5EF4-FFF2-40B4-BE49-F238E27FC236}">
                <a16:creationId xmlns:a16="http://schemas.microsoft.com/office/drawing/2014/main" id="{62CCEBCF-B3BD-AA61-A7AB-554CAEB2C469}"/>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57200E05-9110-39E9-BC1D-6DA2FA5B08D3}"/>
              </a:ext>
            </a:extLst>
          </p:cNvPr>
          <p:cNvSpPr>
            <a:spLocks noGrp="1"/>
          </p:cNvSpPr>
          <p:nvPr>
            <p:ph type="ftr" sz="quarter" idx="11"/>
          </p:nvPr>
        </p:nvSpPr>
        <p:spPr/>
        <p:txBody>
          <a:bodyPr/>
          <a:lstStyle/>
          <a:p>
            <a:r>
              <a:rPr lang="en-US"/>
              <a:t>Lecture 1 - Personal Development Planning</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A67A72F5-49DF-4B84-AD64-FA73AEDA6C17}" type="slidenum">
              <a:rPr lang="en-US" altLang="en-US"/>
              <a:pPr/>
              <a:t>37</a:t>
            </a:fld>
            <a:endParaRPr lang="en-US" altLang="en-US"/>
          </a:p>
        </p:txBody>
      </p:sp>
      <p:sp>
        <p:nvSpPr>
          <p:cNvPr id="11268" name="Rectangle 2"/>
          <p:cNvSpPr>
            <a:spLocks noGrp="1" noChangeArrowheads="1"/>
          </p:cNvSpPr>
          <p:nvPr>
            <p:ph type="title"/>
          </p:nvPr>
        </p:nvSpPr>
        <p:spPr>
          <a:xfrm>
            <a:off x="3810000" y="136525"/>
            <a:ext cx="3733800" cy="1295400"/>
          </a:xfrm>
        </p:spPr>
        <p:txBody>
          <a:bodyPr/>
          <a:lstStyle/>
          <a:p>
            <a:pPr eaLnBrk="1" hangingPunct="1"/>
            <a:r>
              <a:rPr lang="en-US" altLang="en-US" dirty="0"/>
              <a:t>SWOT Analysis</a:t>
            </a:r>
          </a:p>
        </p:txBody>
      </p:sp>
      <p:sp>
        <p:nvSpPr>
          <p:cNvPr id="11269" name="Rectangle 3"/>
          <p:cNvSpPr>
            <a:spLocks noGrp="1" noChangeArrowheads="1"/>
          </p:cNvSpPr>
          <p:nvPr>
            <p:ph type="body" idx="1"/>
          </p:nvPr>
        </p:nvSpPr>
        <p:spPr>
          <a:xfrm>
            <a:off x="1828800" y="1600200"/>
            <a:ext cx="9753600" cy="4343400"/>
          </a:xfrm>
        </p:spPr>
        <p:txBody>
          <a:bodyPr/>
          <a:lstStyle/>
          <a:p>
            <a:pPr eaLnBrk="1" hangingPunct="1">
              <a:lnSpc>
                <a:spcPct val="90000"/>
              </a:lnSpc>
            </a:pPr>
            <a:r>
              <a:rPr lang="en-GB" altLang="en-US" sz="2400" dirty="0"/>
              <a:t>What </a:t>
            </a:r>
            <a:r>
              <a:rPr lang="en-GB" altLang="en-US" sz="2400" dirty="0">
                <a:solidFill>
                  <a:srgbClr val="660066"/>
                </a:solidFill>
              </a:rPr>
              <a:t>skills</a:t>
            </a:r>
            <a:r>
              <a:rPr lang="en-GB" altLang="en-US" sz="2400" dirty="0"/>
              <a:t> or </a:t>
            </a:r>
            <a:r>
              <a:rPr lang="en-GB" altLang="en-US" sz="2400" dirty="0">
                <a:solidFill>
                  <a:schemeClr val="hlink"/>
                </a:solidFill>
              </a:rPr>
              <a:t>experience </a:t>
            </a:r>
            <a:r>
              <a:rPr lang="en-GB" altLang="en-US" sz="2400" dirty="0"/>
              <a:t>do you already possess? Give examples to evidence these if you can. </a:t>
            </a:r>
          </a:p>
          <a:p>
            <a:pPr eaLnBrk="1" hangingPunct="1">
              <a:lnSpc>
                <a:spcPct val="90000"/>
              </a:lnSpc>
            </a:pPr>
            <a:r>
              <a:rPr lang="en-GB" altLang="en-US" sz="2400" dirty="0"/>
              <a:t>What do you do well? </a:t>
            </a:r>
            <a:endParaRPr lang="en-US" altLang="en-US" sz="2400" dirty="0"/>
          </a:p>
          <a:p>
            <a:pPr eaLnBrk="1" hangingPunct="1">
              <a:lnSpc>
                <a:spcPct val="90000"/>
              </a:lnSpc>
            </a:pPr>
            <a:r>
              <a:rPr lang="en-GB" altLang="en-US" sz="2400" dirty="0"/>
              <a:t>What do </a:t>
            </a:r>
            <a:r>
              <a:rPr lang="en-GB" altLang="en-US" sz="2400" dirty="0">
                <a:solidFill>
                  <a:schemeClr val="tx2"/>
                </a:solidFill>
              </a:rPr>
              <a:t>other people see</a:t>
            </a:r>
            <a:r>
              <a:rPr lang="en-GB" altLang="en-US" sz="2400" dirty="0"/>
              <a:t> as being your strengths? Consider this from your own point of view and from the point of view of the people who know you. Don't be modest - be realistic. </a:t>
            </a:r>
          </a:p>
          <a:p>
            <a:pPr eaLnBrk="1" hangingPunct="1">
              <a:lnSpc>
                <a:spcPct val="90000"/>
              </a:lnSpc>
              <a:buFontTx/>
              <a:buNone/>
            </a:pPr>
            <a:endParaRPr lang="en-GB" altLang="en-US" sz="2400" dirty="0"/>
          </a:p>
          <a:p>
            <a:pPr eaLnBrk="1" hangingPunct="1">
              <a:lnSpc>
                <a:spcPct val="90000"/>
              </a:lnSpc>
              <a:buFontTx/>
              <a:buNone/>
            </a:pPr>
            <a:r>
              <a:rPr lang="en-GB" altLang="en-US" sz="2400" dirty="0"/>
              <a:t>	If you are having any difficulty with this, try writing down a list of your characteristics. Some of these will probably be strengths.</a:t>
            </a:r>
            <a:r>
              <a:rPr lang="en-US" altLang="en-US" sz="2400" dirty="0"/>
              <a:t> </a:t>
            </a:r>
          </a:p>
        </p:txBody>
      </p:sp>
      <p:sp>
        <p:nvSpPr>
          <p:cNvPr id="11270" name="Text Box 6"/>
          <p:cNvSpPr txBox="1">
            <a:spLocks noChangeArrowheads="1"/>
          </p:cNvSpPr>
          <p:nvPr/>
        </p:nvSpPr>
        <p:spPr bwMode="auto">
          <a:xfrm rot="-5400000">
            <a:off x="-70076" y="3078162"/>
            <a:ext cx="2616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r>
              <a:rPr lang="en-US" altLang="en-US" sz="4000">
                <a:solidFill>
                  <a:schemeClr val="hlink"/>
                </a:solidFill>
              </a:rPr>
              <a:t>Strengths</a:t>
            </a:r>
          </a:p>
        </p:txBody>
      </p:sp>
      <p:sp>
        <p:nvSpPr>
          <p:cNvPr id="2" name="Date Placeholder 1">
            <a:extLst>
              <a:ext uri="{FF2B5EF4-FFF2-40B4-BE49-F238E27FC236}">
                <a16:creationId xmlns:a16="http://schemas.microsoft.com/office/drawing/2014/main" id="{A385AB1A-ED62-2FFB-E306-BEF1436ABA75}"/>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D6273EB6-76E8-805D-BD1B-5F810026074F}"/>
              </a:ext>
            </a:extLst>
          </p:cNvPr>
          <p:cNvSpPr>
            <a:spLocks noGrp="1"/>
          </p:cNvSpPr>
          <p:nvPr>
            <p:ph type="ftr" sz="quarter" idx="11"/>
          </p:nvPr>
        </p:nvSpPr>
        <p:spPr/>
        <p:txBody>
          <a:bodyPr/>
          <a:lstStyle/>
          <a:p>
            <a:r>
              <a:rPr lang="en-US"/>
              <a:t>Lecture 1 - Personal Development Planning</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4F743C5C-8404-4EE1-B2E6-474B7789D154}" type="slidenum">
              <a:rPr lang="en-US" altLang="en-US"/>
              <a:pPr/>
              <a:t>38</a:t>
            </a:fld>
            <a:endParaRPr lang="en-US" altLang="en-US"/>
          </a:p>
        </p:txBody>
      </p:sp>
      <p:sp>
        <p:nvSpPr>
          <p:cNvPr id="12292" name="Rectangle 2"/>
          <p:cNvSpPr>
            <a:spLocks noGrp="1" noChangeArrowheads="1"/>
          </p:cNvSpPr>
          <p:nvPr>
            <p:ph type="title"/>
          </p:nvPr>
        </p:nvSpPr>
        <p:spPr>
          <a:xfrm>
            <a:off x="3586843" y="136525"/>
            <a:ext cx="3499757" cy="1295400"/>
          </a:xfrm>
        </p:spPr>
        <p:txBody>
          <a:bodyPr/>
          <a:lstStyle/>
          <a:p>
            <a:pPr eaLnBrk="1" hangingPunct="1"/>
            <a:r>
              <a:rPr lang="en-US" altLang="en-US" dirty="0"/>
              <a:t>SWOT Analysis</a:t>
            </a:r>
          </a:p>
        </p:txBody>
      </p:sp>
      <p:sp>
        <p:nvSpPr>
          <p:cNvPr id="12293" name="Rectangle 3"/>
          <p:cNvSpPr>
            <a:spLocks noGrp="1" noChangeArrowheads="1"/>
          </p:cNvSpPr>
          <p:nvPr>
            <p:ph type="body" idx="1"/>
          </p:nvPr>
        </p:nvSpPr>
        <p:spPr>
          <a:xfrm>
            <a:off x="1600200" y="1600200"/>
            <a:ext cx="9601200" cy="4343400"/>
          </a:xfrm>
        </p:spPr>
        <p:txBody>
          <a:bodyPr/>
          <a:lstStyle/>
          <a:p>
            <a:pPr eaLnBrk="1" hangingPunct="1">
              <a:lnSpc>
                <a:spcPct val="90000"/>
              </a:lnSpc>
            </a:pPr>
            <a:r>
              <a:rPr lang="en-GB" altLang="en-US" dirty="0"/>
              <a:t>What could you improve on? </a:t>
            </a:r>
          </a:p>
          <a:p>
            <a:pPr eaLnBrk="1" hangingPunct="1">
              <a:lnSpc>
                <a:spcPct val="90000"/>
              </a:lnSpc>
            </a:pPr>
            <a:r>
              <a:rPr lang="en-GB" altLang="en-US" dirty="0"/>
              <a:t>What do you do badly? </a:t>
            </a:r>
          </a:p>
          <a:p>
            <a:pPr eaLnBrk="1" hangingPunct="1">
              <a:lnSpc>
                <a:spcPct val="90000"/>
              </a:lnSpc>
            </a:pPr>
            <a:r>
              <a:rPr lang="en-GB" altLang="en-US" dirty="0"/>
              <a:t>What should you avoid? </a:t>
            </a:r>
            <a:endParaRPr lang="en-US" altLang="en-US" dirty="0"/>
          </a:p>
          <a:p>
            <a:pPr eaLnBrk="1" hangingPunct="1">
              <a:lnSpc>
                <a:spcPct val="90000"/>
              </a:lnSpc>
            </a:pPr>
            <a:r>
              <a:rPr lang="en-GB" altLang="en-US" dirty="0"/>
              <a:t>Do other people consider you to have weaknesses that you do not agree with? Why do they think that? Do you see weaknesses in yourself that others do not see as being a problem?</a:t>
            </a:r>
            <a:r>
              <a:rPr lang="en-US" altLang="en-US" dirty="0"/>
              <a:t> </a:t>
            </a:r>
          </a:p>
        </p:txBody>
      </p:sp>
      <p:sp>
        <p:nvSpPr>
          <p:cNvPr id="12294" name="Text Box 4"/>
          <p:cNvSpPr txBox="1">
            <a:spLocks noChangeArrowheads="1"/>
          </p:cNvSpPr>
          <p:nvPr/>
        </p:nvSpPr>
        <p:spPr bwMode="auto">
          <a:xfrm rot="-5400000">
            <a:off x="-389050" y="3078162"/>
            <a:ext cx="30908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r>
              <a:rPr lang="en-US" altLang="en-US" sz="4000" dirty="0">
                <a:solidFill>
                  <a:srgbClr val="CC6600"/>
                </a:solidFill>
              </a:rPr>
              <a:t>Weaknesses</a:t>
            </a:r>
          </a:p>
        </p:txBody>
      </p:sp>
      <p:sp>
        <p:nvSpPr>
          <p:cNvPr id="2" name="Date Placeholder 1">
            <a:extLst>
              <a:ext uri="{FF2B5EF4-FFF2-40B4-BE49-F238E27FC236}">
                <a16:creationId xmlns:a16="http://schemas.microsoft.com/office/drawing/2014/main" id="{5D200998-77A0-538E-83D2-8E343A950B26}"/>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E640EE6D-2415-0F90-1DF8-6D21E6F990A3}"/>
              </a:ext>
            </a:extLst>
          </p:cNvPr>
          <p:cNvSpPr>
            <a:spLocks noGrp="1"/>
          </p:cNvSpPr>
          <p:nvPr>
            <p:ph type="ftr" sz="quarter" idx="11"/>
          </p:nvPr>
        </p:nvSpPr>
        <p:spPr/>
        <p:txBody>
          <a:bodyPr/>
          <a:lstStyle/>
          <a:p>
            <a:r>
              <a:rPr lang="en-US"/>
              <a:t>Lecture 1 - Personal Development Planning</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FFFAC1CD-4444-483B-AB4A-AB5D1CC8DA29}" type="slidenum">
              <a:rPr lang="en-US" altLang="en-US"/>
              <a:pPr/>
              <a:t>39</a:t>
            </a:fld>
            <a:endParaRPr lang="en-US" altLang="en-US"/>
          </a:p>
        </p:txBody>
      </p:sp>
      <p:sp>
        <p:nvSpPr>
          <p:cNvPr id="13316" name="Rectangle 2"/>
          <p:cNvSpPr>
            <a:spLocks noGrp="1" noChangeArrowheads="1"/>
          </p:cNvSpPr>
          <p:nvPr>
            <p:ph type="title"/>
          </p:nvPr>
        </p:nvSpPr>
        <p:spPr>
          <a:xfrm>
            <a:off x="3810000" y="212725"/>
            <a:ext cx="3733800" cy="1295400"/>
          </a:xfrm>
        </p:spPr>
        <p:txBody>
          <a:bodyPr/>
          <a:lstStyle/>
          <a:p>
            <a:pPr eaLnBrk="1" hangingPunct="1"/>
            <a:r>
              <a:rPr lang="en-US" altLang="en-US" dirty="0"/>
              <a:t>SWOT Analysis</a:t>
            </a:r>
          </a:p>
        </p:txBody>
      </p:sp>
      <p:sp>
        <p:nvSpPr>
          <p:cNvPr id="13317" name="Rectangle 3"/>
          <p:cNvSpPr>
            <a:spLocks noGrp="1" noChangeArrowheads="1"/>
          </p:cNvSpPr>
          <p:nvPr>
            <p:ph type="body" idx="1"/>
          </p:nvPr>
        </p:nvSpPr>
        <p:spPr>
          <a:xfrm>
            <a:off x="1828800" y="1600200"/>
            <a:ext cx="9525000" cy="4343400"/>
          </a:xfrm>
        </p:spPr>
        <p:txBody>
          <a:bodyPr/>
          <a:lstStyle/>
          <a:p>
            <a:pPr eaLnBrk="1" hangingPunct="1">
              <a:lnSpc>
                <a:spcPct val="90000"/>
              </a:lnSpc>
            </a:pPr>
            <a:r>
              <a:rPr lang="en-GB" altLang="en-US" sz="2400" dirty="0"/>
              <a:t>What </a:t>
            </a:r>
            <a:r>
              <a:rPr lang="en-GB" altLang="en-US" sz="2400" dirty="0">
                <a:solidFill>
                  <a:srgbClr val="660066"/>
                </a:solidFill>
              </a:rPr>
              <a:t>resources</a:t>
            </a:r>
            <a:r>
              <a:rPr lang="en-GB" altLang="en-US" sz="2400" dirty="0"/>
              <a:t> are available to you? </a:t>
            </a:r>
          </a:p>
          <a:p>
            <a:pPr eaLnBrk="1" hangingPunct="1">
              <a:lnSpc>
                <a:spcPct val="90000"/>
              </a:lnSpc>
            </a:pPr>
            <a:r>
              <a:rPr lang="en-GB" altLang="en-US" sz="2400" dirty="0"/>
              <a:t>Consider the </a:t>
            </a:r>
            <a:r>
              <a:rPr lang="en-GB" altLang="en-US" sz="2400" dirty="0">
                <a:solidFill>
                  <a:schemeClr val="hlink"/>
                </a:solidFill>
              </a:rPr>
              <a:t>networking opportunities</a:t>
            </a:r>
            <a:r>
              <a:rPr lang="en-GB" altLang="en-US" sz="2400" dirty="0"/>
              <a:t> that will be available to you. How will you make best use of these? </a:t>
            </a:r>
          </a:p>
          <a:p>
            <a:pPr eaLnBrk="1" hangingPunct="1">
              <a:lnSpc>
                <a:spcPct val="90000"/>
              </a:lnSpc>
            </a:pPr>
            <a:r>
              <a:rPr lang="en-GB" altLang="en-US" sz="2400" dirty="0"/>
              <a:t>What are the </a:t>
            </a:r>
            <a:r>
              <a:rPr lang="en-GB" altLang="en-US" sz="2400" dirty="0">
                <a:solidFill>
                  <a:srgbClr val="CC6600"/>
                </a:solidFill>
              </a:rPr>
              <a:t>interesting trends</a:t>
            </a:r>
            <a:r>
              <a:rPr lang="en-GB" altLang="en-US" sz="2400" dirty="0"/>
              <a:t> you are aware of in the graduate employment market?</a:t>
            </a:r>
          </a:p>
          <a:p>
            <a:pPr eaLnBrk="1" hangingPunct="1">
              <a:lnSpc>
                <a:spcPct val="90000"/>
              </a:lnSpc>
            </a:pPr>
            <a:r>
              <a:rPr lang="en-GB" altLang="en-US" sz="2400" dirty="0"/>
              <a:t>How can you develop yourself according to these? </a:t>
            </a:r>
          </a:p>
          <a:p>
            <a:pPr eaLnBrk="1" hangingPunct="1">
              <a:lnSpc>
                <a:spcPct val="90000"/>
              </a:lnSpc>
            </a:pPr>
            <a:r>
              <a:rPr lang="en-GB" altLang="en-US" sz="2400" dirty="0"/>
              <a:t>Are there any </a:t>
            </a:r>
            <a:r>
              <a:rPr lang="en-GB" altLang="en-US" sz="2400" dirty="0">
                <a:solidFill>
                  <a:srgbClr val="2B1A92"/>
                </a:solidFill>
              </a:rPr>
              <a:t>other learning opportunities</a:t>
            </a:r>
            <a:r>
              <a:rPr lang="en-GB" altLang="en-US" sz="2400" dirty="0"/>
              <a:t>, in addition to those offered by your degree programme, that you are interested in exploring? </a:t>
            </a:r>
            <a:endParaRPr lang="en-US" altLang="en-US" sz="2400" dirty="0"/>
          </a:p>
          <a:p>
            <a:pPr eaLnBrk="1" hangingPunct="1">
              <a:lnSpc>
                <a:spcPct val="90000"/>
              </a:lnSpc>
              <a:buFontTx/>
              <a:buNone/>
            </a:pPr>
            <a:endParaRPr lang="en-GB" altLang="en-US" sz="2400" dirty="0"/>
          </a:p>
        </p:txBody>
      </p:sp>
      <p:sp>
        <p:nvSpPr>
          <p:cNvPr id="13318" name="Text Box 4"/>
          <p:cNvSpPr txBox="1">
            <a:spLocks noChangeArrowheads="1"/>
          </p:cNvSpPr>
          <p:nvPr/>
        </p:nvSpPr>
        <p:spPr bwMode="auto">
          <a:xfrm rot="-5400000">
            <a:off x="-390525" y="2889250"/>
            <a:ext cx="3463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r>
              <a:rPr lang="en-US" altLang="en-US" sz="4000" dirty="0">
                <a:solidFill>
                  <a:srgbClr val="2B1A92"/>
                </a:solidFill>
              </a:rPr>
              <a:t>Opportunities</a:t>
            </a:r>
          </a:p>
        </p:txBody>
      </p:sp>
      <p:sp>
        <p:nvSpPr>
          <p:cNvPr id="2" name="Date Placeholder 1">
            <a:extLst>
              <a:ext uri="{FF2B5EF4-FFF2-40B4-BE49-F238E27FC236}">
                <a16:creationId xmlns:a16="http://schemas.microsoft.com/office/drawing/2014/main" id="{443F6ECB-73D6-1BDA-5286-C45D7F26F7CD}"/>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3579111C-F02A-D8FB-3B85-F90B1F5EC006}"/>
              </a:ext>
            </a:extLst>
          </p:cNvPr>
          <p:cNvSpPr>
            <a:spLocks noGrp="1"/>
          </p:cNvSpPr>
          <p:nvPr>
            <p:ph type="ftr" sz="quarter" idx="11"/>
          </p:nvPr>
        </p:nvSpPr>
        <p:spPr/>
        <p:txBody>
          <a:bodyPr/>
          <a:lstStyle/>
          <a:p>
            <a:r>
              <a:rPr lang="en-US"/>
              <a:t>Lecture 1 - Personal Development Planning</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1463" y="7620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4850296" y="347870"/>
            <a:ext cx="6818244" cy="5446643"/>
          </a:xfrm>
        </p:spPr>
        <p:txBody>
          <a:bodyPr/>
          <a:lstStyle/>
          <a:p>
            <a:r>
              <a:rPr lang="en-US" dirty="0"/>
              <a:t>Assessment:</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5211418" y="1887125"/>
            <a:ext cx="6142382" cy="3435625"/>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Mid term exam : </a:t>
            </a:r>
          </a:p>
          <a:p>
            <a:pPr marL="742950" lvl="1" indent="-285750">
              <a:buFont typeface="Arial" panose="020B0604020202020204" pitchFamily="34" charset="0"/>
              <a:buChar char="•"/>
            </a:pPr>
            <a:r>
              <a:rPr lang="en-US" sz="2200" dirty="0"/>
              <a:t>MCQ (40 Marks) </a:t>
            </a:r>
            <a:r>
              <a:rPr lang="en-US" sz="2200" dirty="0" err="1"/>
              <a:t>Netexam</a:t>
            </a:r>
            <a:endParaRPr lang="en-US" sz="2200" dirty="0"/>
          </a:p>
          <a:p>
            <a:pPr marL="285750" indent="-285750">
              <a:buFont typeface="Arial" panose="020B0604020202020204" pitchFamily="34" charset="0"/>
              <a:buChar char="•"/>
            </a:pPr>
            <a:r>
              <a:rPr lang="en-US" sz="2000" dirty="0"/>
              <a:t>Final examination :</a:t>
            </a:r>
          </a:p>
          <a:p>
            <a:pPr marL="742950" lvl="1" indent="-285750">
              <a:buFont typeface="Arial" panose="020B0604020202020204" pitchFamily="34" charset="0"/>
              <a:buChar char="•"/>
            </a:pPr>
            <a:r>
              <a:rPr lang="en-US" sz="2200" dirty="0"/>
              <a:t>2 Hours </a:t>
            </a:r>
            <a:r>
              <a:rPr lang="en-US" sz="2000" dirty="0"/>
              <a:t>Close book Net exam</a:t>
            </a:r>
          </a:p>
          <a:p>
            <a:pPr marL="742950" lvl="1" indent="-285750">
              <a:buFont typeface="Arial" panose="020B0604020202020204" pitchFamily="34" charset="0"/>
              <a:buChar char="•"/>
            </a:pPr>
            <a:r>
              <a:rPr lang="en-US" sz="2000" dirty="0"/>
              <a:t>Structured Questions (60 Marks)</a:t>
            </a:r>
          </a:p>
          <a:p>
            <a:pPr lvl="1"/>
            <a:endParaRPr lang="en-US" sz="2000" dirty="0"/>
          </a:p>
          <a:p>
            <a:pPr lvl="1"/>
            <a:r>
              <a:rPr lang="en-US" sz="2000" dirty="0"/>
              <a:t>Since Professional Skills is “The only journey is the journey within.” </a:t>
            </a:r>
          </a:p>
          <a:p>
            <a:pPr lvl="1"/>
            <a:r>
              <a:rPr lang="en-US" sz="2000" dirty="0"/>
              <a:t>Many self assessment test during the lecture Time</a:t>
            </a:r>
          </a:p>
          <a:p>
            <a:pPr marL="285750" indent="-285750">
              <a:buFont typeface="Arial" panose="020B0604020202020204" pitchFamily="34" charset="0"/>
              <a:buChar char="•"/>
            </a:pPr>
            <a:endParaRPr lang="en-US" sz="2000" dirty="0"/>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IT2090</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Lecture 1 - Personal Development Planning</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white"/>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Tree>
    <p:extLst>
      <p:ext uri="{BB962C8B-B14F-4D97-AF65-F5344CB8AC3E}">
        <p14:creationId xmlns:p14="http://schemas.microsoft.com/office/powerpoint/2010/main" val="3765656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A1C8CEA7-75F7-4D92-9D69-D51213A958D9}" type="slidenum">
              <a:rPr lang="en-US" altLang="en-US"/>
              <a:pPr/>
              <a:t>40</a:t>
            </a:fld>
            <a:endParaRPr lang="en-US" altLang="en-US"/>
          </a:p>
        </p:txBody>
      </p:sp>
      <p:sp>
        <p:nvSpPr>
          <p:cNvPr id="14340" name="Rectangle 2"/>
          <p:cNvSpPr>
            <a:spLocks noGrp="1" noChangeArrowheads="1"/>
          </p:cNvSpPr>
          <p:nvPr>
            <p:ph type="title"/>
          </p:nvPr>
        </p:nvSpPr>
        <p:spPr>
          <a:xfrm>
            <a:off x="3263900" y="266700"/>
            <a:ext cx="3670300" cy="1295400"/>
          </a:xfrm>
        </p:spPr>
        <p:txBody>
          <a:bodyPr/>
          <a:lstStyle/>
          <a:p>
            <a:pPr eaLnBrk="1" hangingPunct="1"/>
            <a:r>
              <a:rPr lang="en-US" altLang="en-US" dirty="0"/>
              <a:t>SWOT Analysis</a:t>
            </a:r>
          </a:p>
        </p:txBody>
      </p:sp>
      <p:sp>
        <p:nvSpPr>
          <p:cNvPr id="14341" name="Rectangle 3"/>
          <p:cNvSpPr>
            <a:spLocks noGrp="1" noChangeArrowheads="1"/>
          </p:cNvSpPr>
          <p:nvPr>
            <p:ph type="body" idx="1"/>
          </p:nvPr>
        </p:nvSpPr>
        <p:spPr>
          <a:xfrm>
            <a:off x="1752600" y="1600200"/>
            <a:ext cx="8382000" cy="2514600"/>
          </a:xfrm>
        </p:spPr>
        <p:txBody>
          <a:bodyPr/>
          <a:lstStyle/>
          <a:p>
            <a:pPr eaLnBrk="1" hangingPunct="1"/>
            <a:r>
              <a:rPr lang="en-GB" altLang="en-US" dirty="0"/>
              <a:t>What </a:t>
            </a:r>
            <a:r>
              <a:rPr lang="en-GB" altLang="en-US" dirty="0">
                <a:solidFill>
                  <a:schemeClr val="hlink"/>
                </a:solidFill>
              </a:rPr>
              <a:t>obstacles</a:t>
            </a:r>
            <a:r>
              <a:rPr lang="en-GB" altLang="en-US" dirty="0"/>
              <a:t> do you face? </a:t>
            </a:r>
          </a:p>
          <a:p>
            <a:pPr eaLnBrk="1" hangingPunct="1"/>
            <a:r>
              <a:rPr lang="en-GB" altLang="en-US" dirty="0"/>
              <a:t>Could any of your </a:t>
            </a:r>
            <a:r>
              <a:rPr lang="en-GB" altLang="en-US" dirty="0">
                <a:solidFill>
                  <a:schemeClr val="tx2"/>
                </a:solidFill>
              </a:rPr>
              <a:t>weaknesses</a:t>
            </a:r>
            <a:r>
              <a:rPr lang="en-GB" altLang="en-US" dirty="0"/>
              <a:t> seriously threaten your opportunities?  What are they?</a:t>
            </a:r>
            <a:endParaRPr lang="en-US" altLang="en-US" dirty="0"/>
          </a:p>
          <a:p>
            <a:pPr eaLnBrk="1" hangingPunct="1"/>
            <a:r>
              <a:rPr lang="en-GB" altLang="en-US" dirty="0"/>
              <a:t>Do you have past experience of </a:t>
            </a:r>
            <a:r>
              <a:rPr lang="en-GB" altLang="en-US" dirty="0">
                <a:solidFill>
                  <a:srgbClr val="CC6600"/>
                </a:solidFill>
              </a:rPr>
              <a:t>trying and failing</a:t>
            </a:r>
            <a:r>
              <a:rPr lang="en-GB" altLang="en-US" dirty="0"/>
              <a:t> to achieve your goals? </a:t>
            </a:r>
            <a:endParaRPr lang="en-US" altLang="en-US" dirty="0"/>
          </a:p>
        </p:txBody>
      </p:sp>
      <p:sp>
        <p:nvSpPr>
          <p:cNvPr id="14342" name="Text Box 4"/>
          <p:cNvSpPr txBox="1">
            <a:spLocks noChangeArrowheads="1"/>
          </p:cNvSpPr>
          <p:nvPr/>
        </p:nvSpPr>
        <p:spPr bwMode="auto">
          <a:xfrm rot="-5400000">
            <a:off x="142081" y="2524919"/>
            <a:ext cx="20939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r>
              <a:rPr lang="en-US" altLang="en-US" sz="4000" dirty="0">
                <a:solidFill>
                  <a:schemeClr val="tx2"/>
                </a:solidFill>
              </a:rPr>
              <a:t>Threats</a:t>
            </a:r>
          </a:p>
        </p:txBody>
      </p:sp>
      <p:sp>
        <p:nvSpPr>
          <p:cNvPr id="2" name="Date Placeholder 1">
            <a:extLst>
              <a:ext uri="{FF2B5EF4-FFF2-40B4-BE49-F238E27FC236}">
                <a16:creationId xmlns:a16="http://schemas.microsoft.com/office/drawing/2014/main" id="{A52E8477-62E3-1427-4DA9-9FB6A6F8F74F}"/>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2047CAE5-B05C-50D0-3D2A-83842537B970}"/>
              </a:ext>
            </a:extLst>
          </p:cNvPr>
          <p:cNvSpPr>
            <a:spLocks noGrp="1"/>
          </p:cNvSpPr>
          <p:nvPr>
            <p:ph type="ftr" sz="quarter" idx="11"/>
          </p:nvPr>
        </p:nvSpPr>
        <p:spPr/>
        <p:txBody>
          <a:bodyPr/>
          <a:lstStyle/>
          <a:p>
            <a:r>
              <a:rPr lang="en-US"/>
              <a:t>Lecture 1 - Personal Development Planning</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4038600" y="162976"/>
            <a:ext cx="5053012" cy="1143000"/>
          </a:xfrm>
        </p:spPr>
        <p:txBody>
          <a:bodyPr/>
          <a:lstStyle/>
          <a:p>
            <a:pPr eaLnBrk="1" hangingPunct="1">
              <a:defRPr/>
            </a:pPr>
            <a:r>
              <a:rPr lang="en-US" dirty="0"/>
              <a:t>Goal Setting (Plan)</a:t>
            </a:r>
          </a:p>
        </p:txBody>
      </p:sp>
      <p:pic>
        <p:nvPicPr>
          <p:cNvPr id="35843" name="Picture 2" descr="http://images.despair.com/products/demotivators/goa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7" y="1143000"/>
            <a:ext cx="5991225" cy="502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A7BB6C2B-E7A5-4B69-84E0-D97360359AB7}" type="slidenum">
              <a:rPr lang="en-US" smtClean="0"/>
              <a:pPr>
                <a:defRPr/>
              </a:pPr>
              <a:t>41</a:t>
            </a:fld>
            <a:endParaRPr lang="en-US" dirty="0"/>
          </a:p>
        </p:txBody>
      </p:sp>
      <p:sp>
        <p:nvSpPr>
          <p:cNvPr id="2" name="Date Placeholder 1"/>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1 - Personal Development Planning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eaLnBrk="1" hangingPunct="1">
              <a:defRPr/>
            </a:pPr>
            <a:r>
              <a:rPr lang="en-US" sz="4000" dirty="0"/>
              <a:t>Solid Goal Characteristics </a:t>
            </a:r>
            <a:endParaRPr lang="vi-VN" sz="4000" dirty="0"/>
          </a:p>
        </p:txBody>
      </p:sp>
      <p:sp>
        <p:nvSpPr>
          <p:cNvPr id="38915" name="Rectangle 3"/>
          <p:cNvSpPr>
            <a:spLocks noGrp="1" noChangeArrowheads="1"/>
          </p:cNvSpPr>
          <p:nvPr>
            <p:ph idx="1"/>
          </p:nvPr>
        </p:nvSpPr>
        <p:spPr>
          <a:xfrm>
            <a:off x="1981200" y="1457325"/>
            <a:ext cx="8229600" cy="4937125"/>
          </a:xfrm>
        </p:spPr>
        <p:txBody>
          <a:bodyPr/>
          <a:lstStyle/>
          <a:p>
            <a:pPr eaLnBrk="1" hangingPunct="1"/>
            <a:r>
              <a:rPr lang="en-US" dirty="0"/>
              <a:t>S – Specific</a:t>
            </a:r>
          </a:p>
          <a:p>
            <a:pPr eaLnBrk="1" hangingPunct="1"/>
            <a:r>
              <a:rPr lang="en-US" dirty="0"/>
              <a:t>M – Measurable</a:t>
            </a:r>
          </a:p>
          <a:p>
            <a:pPr eaLnBrk="1" hangingPunct="1"/>
            <a:r>
              <a:rPr lang="en-US" dirty="0"/>
              <a:t>A – Achievable</a:t>
            </a:r>
          </a:p>
          <a:p>
            <a:pPr eaLnBrk="1" hangingPunct="1"/>
            <a:r>
              <a:rPr lang="en-US" dirty="0"/>
              <a:t>R – Result – based</a:t>
            </a:r>
          </a:p>
          <a:p>
            <a:pPr eaLnBrk="1" hangingPunct="1"/>
            <a:r>
              <a:rPr lang="en-US" dirty="0"/>
              <a:t>T – Time specific</a:t>
            </a:r>
          </a:p>
        </p:txBody>
      </p:sp>
      <p:pic>
        <p:nvPicPr>
          <p:cNvPr id="38916" name="Picture 5" descr="34189917_b45e064a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3962400"/>
            <a:ext cx="622776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pPr>
              <a:defRPr/>
            </a:pPr>
            <a:fld id="{ED57E23B-F480-4FEB-8639-898AA2E2D317}" type="slidenum">
              <a:rPr lang="en-US" smtClean="0"/>
              <a:pPr>
                <a:defRPr/>
              </a:pPr>
              <a:t>42</a:t>
            </a:fld>
            <a:endParaRPr lang="en-US" dirty="0"/>
          </a:p>
        </p:txBody>
      </p:sp>
      <p:sp>
        <p:nvSpPr>
          <p:cNvPr id="2" name="Date Placeholder 1"/>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1 - Personal Development Planning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a:defRPr/>
            </a:pPr>
            <a:r>
              <a:rPr lang="en-US" dirty="0"/>
              <a:t>Leaders are Readers</a:t>
            </a:r>
          </a:p>
        </p:txBody>
      </p:sp>
      <p:sp>
        <p:nvSpPr>
          <p:cNvPr id="3075" name="Content Placeholder 2"/>
          <p:cNvSpPr>
            <a:spLocks noGrp="1"/>
          </p:cNvSpPr>
          <p:nvPr>
            <p:ph idx="1"/>
          </p:nvPr>
        </p:nvSpPr>
        <p:spPr/>
        <p:txBody>
          <a:bodyPr>
            <a:normAutofit/>
          </a:bodyPr>
          <a:lstStyle/>
          <a:p>
            <a:pPr>
              <a:defRPr/>
            </a:pPr>
            <a:r>
              <a:rPr lang="en-US" dirty="0"/>
              <a:t> </a:t>
            </a:r>
            <a:r>
              <a:rPr lang="en-US" dirty="0">
                <a:hlinkClick r:id="rId2" action="ppaction://hlinkfile"/>
              </a:rPr>
              <a:t>The 7 Habits of Highly Effective People Stephen R Covey (2004)</a:t>
            </a:r>
            <a:endParaRPr lang="en-US" dirty="0"/>
          </a:p>
          <a:p>
            <a:pPr lvl="1">
              <a:defRPr/>
            </a:pPr>
            <a:r>
              <a:rPr lang="en-US" dirty="0"/>
              <a:t>“#2 Begin with the End in Mind”</a:t>
            </a:r>
          </a:p>
          <a:p>
            <a:pPr marL="0" indent="0">
              <a:buNone/>
              <a:defRPr/>
            </a:pPr>
            <a:endParaRPr lang="en-US" dirty="0"/>
          </a:p>
        </p:txBody>
      </p:sp>
      <p:sp>
        <p:nvSpPr>
          <p:cNvPr id="4" name="Slide Number Placeholder 3"/>
          <p:cNvSpPr>
            <a:spLocks noGrp="1"/>
          </p:cNvSpPr>
          <p:nvPr>
            <p:ph type="sldNum" sz="quarter" idx="12"/>
          </p:nvPr>
        </p:nvSpPr>
        <p:spPr/>
        <p:txBody>
          <a:bodyPr/>
          <a:lstStyle/>
          <a:p>
            <a:pPr>
              <a:defRPr/>
            </a:pPr>
            <a:fld id="{7EE22926-20A7-4588-B7EE-9A5317AE46B8}" type="slidenum">
              <a:rPr lang="en-US" smtClean="0"/>
              <a:pPr>
                <a:defRPr/>
              </a:pPr>
              <a:t>43</a:t>
            </a:fld>
            <a:endParaRPr lang="en-US" dirty="0"/>
          </a:p>
        </p:txBody>
      </p:sp>
      <p:sp>
        <p:nvSpPr>
          <p:cNvPr id="2" name="Date Placeholder 1"/>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1 - Personal Development Planning</a:t>
            </a:r>
          </a:p>
        </p:txBody>
      </p:sp>
      <p:pic>
        <p:nvPicPr>
          <p:cNvPr id="6" name="Picture 5">
            <a:extLst>
              <a:ext uri="{FF2B5EF4-FFF2-40B4-BE49-F238E27FC236}">
                <a16:creationId xmlns:a16="http://schemas.microsoft.com/office/drawing/2014/main" id="{3E2B6EB4-177F-C442-9D58-C3FCE887DCEF}"/>
              </a:ext>
            </a:extLst>
          </p:cNvPr>
          <p:cNvPicPr>
            <a:picLocks noChangeAspect="1"/>
          </p:cNvPicPr>
          <p:nvPr/>
        </p:nvPicPr>
        <p:blipFill>
          <a:blip r:embed="rId3"/>
          <a:stretch>
            <a:fillRect/>
          </a:stretch>
        </p:blipFill>
        <p:spPr>
          <a:xfrm>
            <a:off x="4657725" y="2436221"/>
            <a:ext cx="2876550" cy="37147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66800" y="155448"/>
            <a:ext cx="10287000" cy="1252728"/>
          </a:xfrm>
        </p:spPr>
        <p:txBody>
          <a:bodyPr/>
          <a:lstStyle/>
          <a:p>
            <a:pPr eaLnBrk="1" hangingPunct="1">
              <a:defRPr/>
            </a:pPr>
            <a:r>
              <a:rPr lang="en-US" dirty="0"/>
              <a:t>Model for Relating Goals to Performance and Satisfaction  </a:t>
            </a:r>
            <a:r>
              <a:rPr lang="en-US" sz="2700" dirty="0"/>
              <a:t>(</a:t>
            </a:r>
            <a:r>
              <a:rPr lang="en-US" sz="2700" dirty="0" err="1"/>
              <a:t>Locky</a:t>
            </a:r>
            <a:r>
              <a:rPr lang="en-US" sz="2700" dirty="0"/>
              <a:t> and Latham model)</a:t>
            </a:r>
          </a:p>
        </p:txBody>
      </p:sp>
      <p:pic>
        <p:nvPicPr>
          <p:cNvPr id="44035" name="Picture 5" descr="Lut73876_150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2414"/>
          <a:stretch>
            <a:fillRect/>
          </a:stretch>
        </p:blipFill>
        <p:spPr>
          <a:xfrm>
            <a:off x="1828800" y="1219200"/>
            <a:ext cx="8001000" cy="5156200"/>
          </a:xfrm>
        </p:spPr>
      </p:pic>
      <p:sp>
        <p:nvSpPr>
          <p:cNvPr id="5" name="Slide Number Placeholder 4"/>
          <p:cNvSpPr>
            <a:spLocks noGrp="1"/>
          </p:cNvSpPr>
          <p:nvPr>
            <p:ph type="sldNum" sz="quarter" idx="12"/>
          </p:nvPr>
        </p:nvSpPr>
        <p:spPr/>
        <p:txBody>
          <a:bodyPr/>
          <a:lstStyle/>
          <a:p>
            <a:pPr>
              <a:defRPr/>
            </a:pPr>
            <a:fld id="{FD221293-9D6E-4A65-A560-0C63E44F3731}" type="slidenum">
              <a:rPr lang="en-US" smtClean="0"/>
              <a:pPr>
                <a:defRPr/>
              </a:pPr>
              <a:t>44</a:t>
            </a:fld>
            <a:endParaRPr lang="en-US" dirty="0"/>
          </a:p>
        </p:txBody>
      </p:sp>
      <p:sp>
        <p:nvSpPr>
          <p:cNvPr id="2" name="Date Placeholder 1"/>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1 - Personal Development Planning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PDP</a:t>
            </a:r>
          </a:p>
        </p:txBody>
      </p:sp>
      <p:sp>
        <p:nvSpPr>
          <p:cNvPr id="3" name="Content Placeholder 2"/>
          <p:cNvSpPr>
            <a:spLocks noGrp="1"/>
          </p:cNvSpPr>
          <p:nvPr>
            <p:ph idx="1"/>
          </p:nvPr>
        </p:nvSpPr>
        <p:spPr>
          <a:xfrm>
            <a:off x="838200" y="1536192"/>
            <a:ext cx="10515600" cy="2045208"/>
          </a:xfrm>
        </p:spPr>
        <p:txBody>
          <a:bodyPr>
            <a:normAutofit/>
          </a:bodyPr>
          <a:lstStyle/>
          <a:p>
            <a:pPr marL="0" indent="0">
              <a:buNone/>
            </a:pPr>
            <a:r>
              <a:rPr lang="en-US" sz="2400" dirty="0"/>
              <a:t>Exercise</a:t>
            </a:r>
          </a:p>
          <a:p>
            <a:pPr lvl="1"/>
            <a:r>
              <a:rPr lang="en-US" dirty="0"/>
              <a:t>Set a goal or understand a gap in your skills</a:t>
            </a:r>
          </a:p>
          <a:p>
            <a:pPr lvl="1"/>
            <a:r>
              <a:rPr lang="en-US" dirty="0"/>
              <a:t>Do a SWOT by keeping that goal/gap in mind</a:t>
            </a:r>
          </a:p>
          <a:p>
            <a:pPr lvl="1"/>
            <a:r>
              <a:rPr lang="en-US" dirty="0"/>
              <a:t>Write down Plan strategies to achieve the goal/gap</a:t>
            </a:r>
          </a:p>
        </p:txBody>
      </p:sp>
      <p:sp>
        <p:nvSpPr>
          <p:cNvPr id="5" name="Slide Number Placeholder 4"/>
          <p:cNvSpPr>
            <a:spLocks noGrp="1"/>
          </p:cNvSpPr>
          <p:nvPr>
            <p:ph type="sldNum" sz="quarter" idx="12"/>
          </p:nvPr>
        </p:nvSpPr>
        <p:spPr/>
        <p:txBody>
          <a:bodyPr/>
          <a:lstStyle/>
          <a:p>
            <a:fld id="{A996AE7D-53A6-49D6-B454-B9AB0463D996}" type="slidenum">
              <a:rPr lang="en-US" altLang="en-US" smtClean="0"/>
              <a:pPr/>
              <a:t>45</a:t>
            </a:fld>
            <a:endParaRPr lang="en-US" altLang="en-US"/>
          </a:p>
        </p:txBody>
      </p:sp>
      <p:sp>
        <p:nvSpPr>
          <p:cNvPr id="4" name="Date Placeholder 3">
            <a:extLst>
              <a:ext uri="{FF2B5EF4-FFF2-40B4-BE49-F238E27FC236}">
                <a16:creationId xmlns:a16="http://schemas.microsoft.com/office/drawing/2014/main" id="{F0C35B1B-9867-B661-246C-6A8586E0FEE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37B6201D-D57E-A5DA-AA34-698D63BF87D4}"/>
              </a:ext>
            </a:extLst>
          </p:cNvPr>
          <p:cNvSpPr>
            <a:spLocks noGrp="1"/>
          </p:cNvSpPr>
          <p:nvPr>
            <p:ph type="ftr" sz="quarter" idx="11"/>
          </p:nvPr>
        </p:nvSpPr>
        <p:spPr/>
        <p:txBody>
          <a:bodyPr/>
          <a:lstStyle/>
          <a:p>
            <a:r>
              <a:rPr lang="en-US"/>
              <a:t>Lecture 1 - Personal Development Planning</a:t>
            </a:r>
            <a:endParaRPr lang="en-US" dirty="0"/>
          </a:p>
        </p:txBody>
      </p:sp>
    </p:spTree>
    <p:extLst>
      <p:ext uri="{BB962C8B-B14F-4D97-AF65-F5344CB8AC3E}">
        <p14:creationId xmlns:p14="http://schemas.microsoft.com/office/powerpoint/2010/main" val="336500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Words</a:t>
            </a:r>
          </a:p>
        </p:txBody>
      </p:sp>
      <p:sp>
        <p:nvSpPr>
          <p:cNvPr id="3" name="Content Placeholder 2"/>
          <p:cNvSpPr>
            <a:spLocks noGrp="1"/>
          </p:cNvSpPr>
          <p:nvPr>
            <p:ph idx="1"/>
          </p:nvPr>
        </p:nvSpPr>
        <p:spPr/>
        <p:txBody>
          <a:bodyPr/>
          <a:lstStyle/>
          <a:p>
            <a:r>
              <a:rPr lang="en-US"/>
              <a:t>Form a habit of doing this regularly when you see a gap in your skills</a:t>
            </a:r>
          </a:p>
          <a:p>
            <a:pPr lvl="1"/>
            <a:r>
              <a:rPr lang="en-US"/>
              <a:t>Or</a:t>
            </a:r>
          </a:p>
          <a:p>
            <a:r>
              <a:rPr lang="en-US"/>
              <a:t>When you set a target for life</a:t>
            </a:r>
          </a:p>
        </p:txBody>
      </p:sp>
      <p:sp>
        <p:nvSpPr>
          <p:cNvPr id="5" name="Slide Number Placeholder 4"/>
          <p:cNvSpPr>
            <a:spLocks noGrp="1"/>
          </p:cNvSpPr>
          <p:nvPr>
            <p:ph type="sldNum" sz="quarter" idx="12"/>
          </p:nvPr>
        </p:nvSpPr>
        <p:spPr/>
        <p:txBody>
          <a:bodyPr/>
          <a:lstStyle/>
          <a:p>
            <a:fld id="{A996AE7D-53A6-49D6-B454-B9AB0463D996}" type="slidenum">
              <a:rPr lang="en-US" altLang="en-US" smtClean="0"/>
              <a:pPr/>
              <a:t>46</a:t>
            </a:fld>
            <a:endParaRPr lang="en-US" altLang="en-US"/>
          </a:p>
        </p:txBody>
      </p:sp>
      <p:sp>
        <p:nvSpPr>
          <p:cNvPr id="4" name="Date Placeholder 3">
            <a:extLst>
              <a:ext uri="{FF2B5EF4-FFF2-40B4-BE49-F238E27FC236}">
                <a16:creationId xmlns:a16="http://schemas.microsoft.com/office/drawing/2014/main" id="{C950C46D-5CC6-2323-4427-14C54B22A3B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41C60199-2F64-49CB-C8A5-588283F79ADB}"/>
              </a:ext>
            </a:extLst>
          </p:cNvPr>
          <p:cNvSpPr>
            <a:spLocks noGrp="1"/>
          </p:cNvSpPr>
          <p:nvPr>
            <p:ph type="ftr" sz="quarter" idx="11"/>
          </p:nvPr>
        </p:nvSpPr>
        <p:spPr/>
        <p:txBody>
          <a:bodyPr/>
          <a:lstStyle/>
          <a:p>
            <a:r>
              <a:rPr lang="en-US"/>
              <a:t>Lecture 1 - Personal Development Planning</a:t>
            </a:r>
            <a:endParaRPr lang="en-US" dirty="0"/>
          </a:p>
        </p:txBody>
      </p:sp>
    </p:spTree>
    <p:extLst>
      <p:ext uri="{BB962C8B-B14F-4D97-AF65-F5344CB8AC3E}">
        <p14:creationId xmlns:p14="http://schemas.microsoft.com/office/powerpoint/2010/main" val="717086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dirty="0"/>
              <a:t>Questions ?</a:t>
            </a:r>
          </a:p>
        </p:txBody>
      </p:sp>
      <p:sp>
        <p:nvSpPr>
          <p:cNvPr id="2" name="Date Placeholder 1">
            <a:extLst>
              <a:ext uri="{FF2B5EF4-FFF2-40B4-BE49-F238E27FC236}">
                <a16:creationId xmlns:a16="http://schemas.microsoft.com/office/drawing/2014/main" id="{5EE723F0-3A27-64CF-5404-91A8EA64F76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1 - Personal Development Planning</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47</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FD42D7A4-3832-4669-8547-23F43D2A571D}" type="slidenum">
              <a:rPr lang="en-US" altLang="en-US"/>
              <a:pPr/>
              <a:t>5</a:t>
            </a:fld>
            <a:endParaRPr lang="en-US" altLang="en-US"/>
          </a:p>
        </p:txBody>
      </p:sp>
      <p:sp>
        <p:nvSpPr>
          <p:cNvPr id="5124" name="Rectangle 2"/>
          <p:cNvSpPr>
            <a:spLocks noGrp="1" noChangeArrowheads="1"/>
          </p:cNvSpPr>
          <p:nvPr>
            <p:ph type="title"/>
          </p:nvPr>
        </p:nvSpPr>
        <p:spPr>
          <a:xfrm>
            <a:off x="2209800" y="152400"/>
            <a:ext cx="7086600" cy="1600200"/>
          </a:xfrm>
        </p:spPr>
        <p:txBody>
          <a:bodyPr/>
          <a:lstStyle/>
          <a:p>
            <a:pPr eaLnBrk="1" hangingPunct="1"/>
            <a:r>
              <a:rPr lang="en-US" altLang="en-US"/>
              <a:t>Personal Development Planning</a:t>
            </a:r>
          </a:p>
        </p:txBody>
      </p:sp>
      <p:sp>
        <p:nvSpPr>
          <p:cNvPr id="5125" name="Rectangle 3"/>
          <p:cNvSpPr>
            <a:spLocks noGrp="1" noChangeArrowheads="1"/>
          </p:cNvSpPr>
          <p:nvPr>
            <p:ph type="body" idx="1"/>
          </p:nvPr>
        </p:nvSpPr>
        <p:spPr>
          <a:xfrm>
            <a:off x="1066800" y="1885072"/>
            <a:ext cx="10134600" cy="3601328"/>
          </a:xfrm>
        </p:spPr>
        <p:txBody>
          <a:bodyPr/>
          <a:lstStyle/>
          <a:p>
            <a:pPr marL="0" indent="0" eaLnBrk="1" hangingPunct="1">
              <a:buNone/>
            </a:pPr>
            <a:r>
              <a:rPr lang="en-US" altLang="en-US" dirty="0"/>
              <a:t>Why we need PDP?</a:t>
            </a:r>
          </a:p>
          <a:p>
            <a:pPr marL="0" indent="0" eaLnBrk="1" hangingPunct="1">
              <a:buNone/>
            </a:pPr>
            <a:endParaRPr lang="en-US" altLang="en-US" dirty="0"/>
          </a:p>
          <a:p>
            <a:pPr eaLnBrk="1" hangingPunct="1"/>
            <a:r>
              <a:rPr lang="en-US" altLang="en-US" dirty="0"/>
              <a:t>Industry is rapidly changing, if we don’t change/develop we will become obsolete</a:t>
            </a:r>
          </a:p>
          <a:p>
            <a:pPr eaLnBrk="1" hangingPunct="1"/>
            <a:endParaRPr lang="en-US" altLang="en-US" dirty="0"/>
          </a:p>
          <a:p>
            <a:pPr eaLnBrk="1" hangingPunct="1"/>
            <a:r>
              <a:rPr lang="en-US" altLang="en-US" dirty="0"/>
              <a:t>Taking personal responsibility over self development – It is our responsibility to develop ourselves </a:t>
            </a:r>
          </a:p>
          <a:p>
            <a:pPr eaLnBrk="1" hangingPunct="1"/>
            <a:endParaRPr lang="en-US" altLang="en-US" dirty="0"/>
          </a:p>
        </p:txBody>
      </p:sp>
      <p:sp>
        <p:nvSpPr>
          <p:cNvPr id="3" name="TextBox 2">
            <a:extLst>
              <a:ext uri="{FF2B5EF4-FFF2-40B4-BE49-F238E27FC236}">
                <a16:creationId xmlns:a16="http://schemas.microsoft.com/office/drawing/2014/main" id="{CF92E262-FB65-5612-AC0C-E8C027D896C3}"/>
              </a:ext>
            </a:extLst>
          </p:cNvPr>
          <p:cNvSpPr txBox="1"/>
          <p:nvPr/>
        </p:nvSpPr>
        <p:spPr>
          <a:xfrm>
            <a:off x="2590800" y="5257800"/>
            <a:ext cx="8001000" cy="1000274"/>
          </a:xfrm>
          <a:prstGeom prst="rect">
            <a:avLst/>
          </a:prstGeom>
          <a:noFill/>
        </p:spPr>
        <p:txBody>
          <a:bodyPr wrap="square">
            <a:spAutoFit/>
          </a:bodyPr>
          <a:lstStyle/>
          <a:p>
            <a:br>
              <a:rPr kumimoji="0" lang="en-US" sz="3200" b="0" i="0" u="none" strike="noStrike" kern="1200" cap="none" spc="0" normalizeH="0" baseline="0" noProof="0" dirty="0">
                <a:ln>
                  <a:noFill/>
                </a:ln>
                <a:solidFill>
                  <a:prstClr val="black"/>
                </a:solidFill>
                <a:effectLst/>
                <a:uLnTx/>
                <a:uFillTx/>
                <a:latin typeface="Tisa Offc Serif Pro"/>
                <a:ea typeface="+mj-ea"/>
                <a:cs typeface="+mj-cs"/>
              </a:rPr>
            </a:br>
            <a:r>
              <a:rPr kumimoji="0" lang="en-US" sz="2700" b="0" i="0" u="none" strike="noStrike" kern="1200" cap="none" spc="0" normalizeH="0" baseline="0" noProof="0" dirty="0">
                <a:ln>
                  <a:noFill/>
                </a:ln>
                <a:solidFill>
                  <a:srgbClr val="18401F">
                    <a:lumMod val="75000"/>
                    <a:lumOff val="25000"/>
                  </a:srgbClr>
                </a:solidFill>
                <a:effectLst/>
                <a:uLnTx/>
                <a:uFillTx/>
                <a:latin typeface="Segoe Print" panose="02000600000000000000" pitchFamily="2" charset="0"/>
                <a:ea typeface="+mj-ea"/>
                <a:cs typeface="+mj-cs"/>
              </a:rPr>
              <a:t>“The only journey is the journey within.” </a:t>
            </a:r>
            <a:endParaRPr lang="en-US" dirty="0"/>
          </a:p>
        </p:txBody>
      </p:sp>
      <p:sp>
        <p:nvSpPr>
          <p:cNvPr id="4" name="Date Placeholder 3">
            <a:extLst>
              <a:ext uri="{FF2B5EF4-FFF2-40B4-BE49-F238E27FC236}">
                <a16:creationId xmlns:a16="http://schemas.microsoft.com/office/drawing/2014/main" id="{E7B28C5D-64EA-D811-4994-CB3CD7776F8D}"/>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3D4B48-CED3-0A08-C40A-DDE18EE300F6}"/>
              </a:ext>
            </a:extLst>
          </p:cNvPr>
          <p:cNvSpPr>
            <a:spLocks noGrp="1"/>
          </p:cNvSpPr>
          <p:nvPr>
            <p:ph type="ftr" sz="quarter" idx="11"/>
          </p:nvPr>
        </p:nvSpPr>
        <p:spPr/>
        <p:txBody>
          <a:bodyPr/>
          <a:lstStyle/>
          <a:p>
            <a:r>
              <a:rPr lang="en-US"/>
              <a:t>Lecture 1 - Personal Development Planning</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914400" y="152400"/>
            <a:ext cx="9160933" cy="1143000"/>
          </a:xfrm>
        </p:spPr>
        <p:txBody>
          <a:bodyPr wrap="square" anchor="b">
            <a:normAutofit/>
          </a:bodyPr>
          <a:lstStyle/>
          <a:p>
            <a:pPr eaLnBrk="1" hangingPunct="1"/>
            <a:r>
              <a:rPr lang="en-US" altLang="en-US" dirty="0"/>
              <a:t>Personal Development Planning</a:t>
            </a:r>
          </a:p>
        </p:txBody>
      </p:sp>
      <p:pic>
        <p:nvPicPr>
          <p:cNvPr id="2" name="Picture 1">
            <a:extLst>
              <a:ext uri="{FF2B5EF4-FFF2-40B4-BE49-F238E27FC236}">
                <a16:creationId xmlns:a16="http://schemas.microsoft.com/office/drawing/2014/main" id="{F248ABB6-864D-8EF0-C1CC-691A0ECD7894}"/>
              </a:ext>
            </a:extLst>
          </p:cNvPr>
          <p:cNvPicPr>
            <a:picLocks noChangeAspect="1"/>
          </p:cNvPicPr>
          <p:nvPr/>
        </p:nvPicPr>
        <p:blipFill>
          <a:blip r:embed="rId3"/>
          <a:stretch>
            <a:fillRect/>
          </a:stretch>
        </p:blipFill>
        <p:spPr>
          <a:xfrm>
            <a:off x="3657600" y="1535668"/>
            <a:ext cx="4876800" cy="3657600"/>
          </a:xfrm>
          <a:prstGeom prst="rect">
            <a:avLst/>
          </a:prstGeom>
          <a:noFill/>
        </p:spPr>
      </p:pic>
      <p:sp>
        <p:nvSpPr>
          <p:cNvPr id="5130" name="Footer Placeholder 4">
            <a:extLst>
              <a:ext uri="{FF2B5EF4-FFF2-40B4-BE49-F238E27FC236}">
                <a16:creationId xmlns:a16="http://schemas.microsoft.com/office/drawing/2014/main" id="{E8BD39DB-5C6F-888F-BD45-C33084E800B8}"/>
              </a:ext>
            </a:extLst>
          </p:cNvPr>
          <p:cNvSpPr>
            <a:spLocks noGrp="1"/>
          </p:cNvSpPr>
          <p:nvPr>
            <p:ph type="ftr" sz="quarter" idx="11"/>
          </p:nvPr>
        </p:nvSpPr>
        <p:spPr>
          <a:xfrm>
            <a:off x="4741333" y="6248400"/>
            <a:ext cx="3860800" cy="457200"/>
          </a:xfrm>
        </p:spPr>
        <p:txBody>
          <a:bodyPr/>
          <a:lstStyle/>
          <a:p>
            <a:pPr>
              <a:spcAft>
                <a:spcPts val="600"/>
              </a:spcAft>
              <a:defRPr/>
            </a:pPr>
            <a:r>
              <a:rPr lang="en-US" dirty="0"/>
              <a:t>Lecture 1 - Personal Development Planning</a:t>
            </a:r>
          </a:p>
        </p:txBody>
      </p:sp>
      <p:sp>
        <p:nvSpPr>
          <p:cNvPr id="5123" name="Slide Number Placeholder 5"/>
          <p:cNvSpPr>
            <a:spLocks noGrp="1"/>
          </p:cNvSpPr>
          <p:nvPr>
            <p:ph type="sldNum" sz="quarter" idx="12"/>
          </p:nvPr>
        </p:nvSpPr>
        <p:spPr>
          <a:xfrm>
            <a:off x="8957733" y="6248400"/>
            <a:ext cx="25400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spcAft>
                <a:spcPts val="600"/>
              </a:spcAft>
            </a:pPr>
            <a:fld id="{FD42D7A4-3832-4669-8547-23F43D2A571D}" type="slidenum">
              <a:rPr lang="en-US" altLang="en-US"/>
              <a:pPr>
                <a:spcAft>
                  <a:spcPts val="600"/>
                </a:spcAft>
              </a:pPr>
              <a:t>6</a:t>
            </a:fld>
            <a:endParaRPr lang="en-US" altLang="en-US"/>
          </a:p>
        </p:txBody>
      </p:sp>
      <p:sp>
        <p:nvSpPr>
          <p:cNvPr id="3" name="Date Placeholder 2">
            <a:extLst>
              <a:ext uri="{FF2B5EF4-FFF2-40B4-BE49-F238E27FC236}">
                <a16:creationId xmlns:a16="http://schemas.microsoft.com/office/drawing/2014/main" id="{C864DFD1-4BF7-F7A3-2436-1F2F15276B00}"/>
              </a:ext>
            </a:extLst>
          </p:cNvPr>
          <p:cNvSpPr>
            <a:spLocks noGrp="1"/>
          </p:cNvSpPr>
          <p:nvPr>
            <p:ph type="dt" sz="half" idx="10"/>
          </p:nvPr>
        </p:nvSpPr>
        <p:spPr/>
        <p:txBody>
          <a:bodyPr/>
          <a:lstStyle/>
          <a:p>
            <a:pPr>
              <a:defRPr/>
            </a:pPr>
            <a:r>
              <a:rPr lang="en-US"/>
              <a:t>IT2090</a:t>
            </a:r>
          </a:p>
        </p:txBody>
      </p:sp>
      <p:sp>
        <p:nvSpPr>
          <p:cNvPr id="5" name="TextBox 4">
            <a:extLst>
              <a:ext uri="{FF2B5EF4-FFF2-40B4-BE49-F238E27FC236}">
                <a16:creationId xmlns:a16="http://schemas.microsoft.com/office/drawing/2014/main" id="{049F2CEE-A3C1-3383-A92C-E958ED89EEE3}"/>
              </a:ext>
            </a:extLst>
          </p:cNvPr>
          <p:cNvSpPr txBox="1"/>
          <p:nvPr/>
        </p:nvSpPr>
        <p:spPr>
          <a:xfrm>
            <a:off x="2971800" y="5715000"/>
            <a:ext cx="7103533" cy="369332"/>
          </a:xfrm>
          <a:prstGeom prst="rect">
            <a:avLst/>
          </a:prstGeom>
          <a:noFill/>
        </p:spPr>
        <p:txBody>
          <a:bodyPr wrap="square">
            <a:spAutoFit/>
          </a:bodyPr>
          <a:lstStyle/>
          <a:p>
            <a:r>
              <a:rPr lang="en-US" sz="1800" dirty="0"/>
              <a:t>Video : The Rebirth of the Eagle Inspiring Story - Change for Survival</a:t>
            </a:r>
          </a:p>
        </p:txBody>
      </p:sp>
    </p:spTree>
    <p:extLst>
      <p:ext uri="{BB962C8B-B14F-4D97-AF65-F5344CB8AC3E}">
        <p14:creationId xmlns:p14="http://schemas.microsoft.com/office/powerpoint/2010/main" val="4291810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FD42D7A4-3832-4669-8547-23F43D2A571D}" type="slidenum">
              <a:rPr lang="en-US" altLang="en-US"/>
              <a:pPr/>
              <a:t>7</a:t>
            </a:fld>
            <a:endParaRPr lang="en-US" altLang="en-US" dirty="0"/>
          </a:p>
        </p:txBody>
      </p:sp>
      <p:sp>
        <p:nvSpPr>
          <p:cNvPr id="5124" name="Rectangle 2"/>
          <p:cNvSpPr>
            <a:spLocks noGrp="1" noChangeArrowheads="1"/>
          </p:cNvSpPr>
          <p:nvPr>
            <p:ph type="title"/>
          </p:nvPr>
        </p:nvSpPr>
        <p:spPr>
          <a:xfrm>
            <a:off x="2209800" y="152400"/>
            <a:ext cx="7086600" cy="1600200"/>
          </a:xfrm>
        </p:spPr>
        <p:txBody>
          <a:bodyPr/>
          <a:lstStyle/>
          <a:p>
            <a:pPr eaLnBrk="1" hangingPunct="1"/>
            <a:r>
              <a:rPr lang="en-US" altLang="en-US"/>
              <a:t>Personal Development Planning</a:t>
            </a:r>
          </a:p>
        </p:txBody>
      </p:sp>
      <p:sp>
        <p:nvSpPr>
          <p:cNvPr id="5125" name="Rectangle 3"/>
          <p:cNvSpPr>
            <a:spLocks noGrp="1" noChangeArrowheads="1"/>
          </p:cNvSpPr>
          <p:nvPr>
            <p:ph type="body" idx="1"/>
          </p:nvPr>
        </p:nvSpPr>
        <p:spPr>
          <a:xfrm>
            <a:off x="838200" y="2222695"/>
            <a:ext cx="10439400" cy="3263705"/>
          </a:xfrm>
        </p:spPr>
        <p:txBody>
          <a:bodyPr/>
          <a:lstStyle/>
          <a:p>
            <a:pPr eaLnBrk="1" hangingPunct="1"/>
            <a:r>
              <a:rPr lang="en-GB" altLang="en-US" sz="2800" dirty="0"/>
              <a:t>PDP is a record of achievements, learning experiences and plans  </a:t>
            </a:r>
          </a:p>
          <a:p>
            <a:pPr eaLnBrk="1" hangingPunct="1"/>
            <a:endParaRPr lang="en-GB" altLang="en-US" sz="2800" dirty="0"/>
          </a:p>
          <a:p>
            <a:pPr eaLnBrk="1" hangingPunct="1"/>
            <a:r>
              <a:rPr lang="en-GB" altLang="en-US" sz="2800" dirty="0"/>
              <a:t>It is prepared in order to recognise your achievements, understand how you gained your existing skills, plan to enhance them further and develop new ones</a:t>
            </a:r>
            <a:endParaRPr lang="en-US" altLang="en-US" sz="2800" dirty="0"/>
          </a:p>
        </p:txBody>
      </p:sp>
      <p:sp>
        <p:nvSpPr>
          <p:cNvPr id="2" name="Date Placeholder 1">
            <a:extLst>
              <a:ext uri="{FF2B5EF4-FFF2-40B4-BE49-F238E27FC236}">
                <a16:creationId xmlns:a16="http://schemas.microsoft.com/office/drawing/2014/main" id="{9FADE3E4-126D-34A9-6EC4-CF9CBEB24834}"/>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0170425E-4ADB-B3ED-0369-C1C133C6182A}"/>
              </a:ext>
            </a:extLst>
          </p:cNvPr>
          <p:cNvSpPr>
            <a:spLocks noGrp="1"/>
          </p:cNvSpPr>
          <p:nvPr>
            <p:ph type="ftr" sz="quarter" idx="11"/>
          </p:nvPr>
        </p:nvSpPr>
        <p:spPr/>
        <p:txBody>
          <a:bodyPr/>
          <a:lstStyle/>
          <a:p>
            <a:r>
              <a:rPr lang="en-US"/>
              <a:t>Lecture 1 - Personal Development Planning</a:t>
            </a:r>
            <a:endParaRPr lang="en-US"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77117F0-552A-EE66-04B6-A611C943B1FA}"/>
                  </a:ext>
                </a:extLst>
              </p14:cNvPr>
              <p14:cNvContentPartPr/>
              <p14:nvPr/>
            </p14:nvContentPartPr>
            <p14:xfrm>
              <a:off x="1244153" y="2460092"/>
              <a:ext cx="9475200" cy="87480"/>
            </p14:xfrm>
          </p:contentPart>
        </mc:Choice>
        <mc:Fallback>
          <p:pic>
            <p:nvPicPr>
              <p:cNvPr id="6" name="Ink 5">
                <a:extLst>
                  <a:ext uri="{FF2B5EF4-FFF2-40B4-BE49-F238E27FC236}">
                    <a16:creationId xmlns:a16="http://schemas.microsoft.com/office/drawing/2014/main" id="{C77117F0-552A-EE66-04B6-A611C943B1FA}"/>
                  </a:ext>
                </a:extLst>
              </p:cNvPr>
              <p:cNvPicPr/>
              <p:nvPr/>
            </p:nvPicPr>
            <p:blipFill>
              <a:blip r:embed="rId4"/>
              <a:stretch>
                <a:fillRect/>
              </a:stretch>
            </p:blipFill>
            <p:spPr>
              <a:xfrm>
                <a:off x="1172513" y="2316092"/>
                <a:ext cx="9618840" cy="375120"/>
              </a:xfrm>
              <a:prstGeom prst="rect">
                <a:avLst/>
              </a:prstGeom>
            </p:spPr>
          </p:pic>
        </mc:Fallback>
      </mc:AlternateContent>
    </p:spTree>
    <p:extLst>
      <p:ext uri="{BB962C8B-B14F-4D97-AF65-F5344CB8AC3E}">
        <p14:creationId xmlns:p14="http://schemas.microsoft.com/office/powerpoint/2010/main" val="303790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5EFC-0862-46C1-BCAD-6947D6D5172F}"/>
              </a:ext>
            </a:extLst>
          </p:cNvPr>
          <p:cNvSpPr>
            <a:spLocks noGrp="1"/>
          </p:cNvSpPr>
          <p:nvPr>
            <p:ph type="title"/>
          </p:nvPr>
        </p:nvSpPr>
        <p:spPr>
          <a:xfrm>
            <a:off x="2491154" y="193405"/>
            <a:ext cx="6870700" cy="1009489"/>
          </a:xfrm>
        </p:spPr>
        <p:txBody>
          <a:bodyPr/>
          <a:lstStyle/>
          <a:p>
            <a:r>
              <a:rPr lang="en-US" sz="3600" dirty="0"/>
              <a:t>Personal Development Planning</a:t>
            </a:r>
          </a:p>
        </p:txBody>
      </p:sp>
      <p:sp>
        <p:nvSpPr>
          <p:cNvPr id="4" name="Footer Placeholder 3">
            <a:extLst>
              <a:ext uri="{FF2B5EF4-FFF2-40B4-BE49-F238E27FC236}">
                <a16:creationId xmlns:a16="http://schemas.microsoft.com/office/drawing/2014/main" id="{3A15186F-899B-4907-BF5F-BB63797F1B79}"/>
              </a:ext>
            </a:extLst>
          </p:cNvPr>
          <p:cNvSpPr>
            <a:spLocks noGrp="1"/>
          </p:cNvSpPr>
          <p:nvPr>
            <p:ph type="ftr" sz="quarter" idx="11"/>
          </p:nvPr>
        </p:nvSpPr>
        <p:spPr/>
        <p:txBody>
          <a:bodyPr/>
          <a:lstStyle/>
          <a:p>
            <a:pPr>
              <a:defRPr/>
            </a:pPr>
            <a:r>
              <a:rPr lang="en-US"/>
              <a:t>Lecture 1 - Personal Development Planning</a:t>
            </a:r>
          </a:p>
        </p:txBody>
      </p:sp>
      <p:sp>
        <p:nvSpPr>
          <p:cNvPr id="5" name="Slide Number Placeholder 4">
            <a:extLst>
              <a:ext uri="{FF2B5EF4-FFF2-40B4-BE49-F238E27FC236}">
                <a16:creationId xmlns:a16="http://schemas.microsoft.com/office/drawing/2014/main" id="{06871CF5-9F4A-4FAC-83F3-5B3F072B3EAE}"/>
              </a:ext>
            </a:extLst>
          </p:cNvPr>
          <p:cNvSpPr>
            <a:spLocks noGrp="1"/>
          </p:cNvSpPr>
          <p:nvPr>
            <p:ph type="sldNum" sz="quarter" idx="12"/>
          </p:nvPr>
        </p:nvSpPr>
        <p:spPr/>
        <p:txBody>
          <a:bodyPr/>
          <a:lstStyle/>
          <a:p>
            <a:fld id="{A996AE7D-53A6-49D6-B454-B9AB0463D996}" type="slidenum">
              <a:rPr lang="en-US" altLang="en-US" smtClean="0"/>
              <a:pPr/>
              <a:t>8</a:t>
            </a:fld>
            <a:endParaRPr lang="en-US" altLang="en-US"/>
          </a:p>
        </p:txBody>
      </p:sp>
      <p:pic>
        <p:nvPicPr>
          <p:cNvPr id="7" name="Picture 6" descr="A picture containing person, outdoor, man, water&#10;&#10;Description automatically generated">
            <a:extLst>
              <a:ext uri="{FF2B5EF4-FFF2-40B4-BE49-F238E27FC236}">
                <a16:creationId xmlns:a16="http://schemas.microsoft.com/office/drawing/2014/main" id="{AB1D3F82-F6E4-4146-BCFD-51C77826C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936" y="2286000"/>
            <a:ext cx="4220005" cy="2654091"/>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A91D2C93-EC38-4EEC-B7F1-2AB6E3939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1599871"/>
            <a:ext cx="3886529" cy="3886529"/>
          </a:xfrm>
          <a:prstGeom prst="rect">
            <a:avLst/>
          </a:prstGeom>
        </p:spPr>
      </p:pic>
      <p:pic>
        <p:nvPicPr>
          <p:cNvPr id="11" name="Picture 10" descr="A close up of a person&#10;&#10;Description automatically generated">
            <a:extLst>
              <a:ext uri="{FF2B5EF4-FFF2-40B4-BE49-F238E27FC236}">
                <a16:creationId xmlns:a16="http://schemas.microsoft.com/office/drawing/2014/main" id="{1F883173-1E86-41D6-A445-9EB76DE9D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64" y="1638405"/>
            <a:ext cx="3492607" cy="3810117"/>
          </a:xfrm>
          <a:prstGeom prst="rect">
            <a:avLst/>
          </a:prstGeom>
        </p:spPr>
      </p:pic>
      <p:sp>
        <p:nvSpPr>
          <p:cNvPr id="3" name="Date Placeholder 2">
            <a:extLst>
              <a:ext uri="{FF2B5EF4-FFF2-40B4-BE49-F238E27FC236}">
                <a16:creationId xmlns:a16="http://schemas.microsoft.com/office/drawing/2014/main" id="{F0D514A5-25A2-77E5-9240-C1DAACDA9CA9}"/>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47605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fld id="{58746106-1D25-42F1-B7E4-09BC3F4FE47F}" type="slidenum">
              <a:rPr lang="en-US" altLang="en-US"/>
              <a:pPr/>
              <a:t>9</a:t>
            </a:fld>
            <a:endParaRPr lang="en-US" altLang="en-US"/>
          </a:p>
        </p:txBody>
      </p:sp>
      <p:sp>
        <p:nvSpPr>
          <p:cNvPr id="6148" name="Rectangle 2"/>
          <p:cNvSpPr>
            <a:spLocks noGrp="1" noChangeArrowheads="1"/>
          </p:cNvSpPr>
          <p:nvPr>
            <p:ph type="title"/>
          </p:nvPr>
        </p:nvSpPr>
        <p:spPr>
          <a:xfrm>
            <a:off x="2209800" y="152400"/>
            <a:ext cx="7086600" cy="1600200"/>
          </a:xfrm>
        </p:spPr>
        <p:txBody>
          <a:bodyPr/>
          <a:lstStyle/>
          <a:p>
            <a:pPr eaLnBrk="1" hangingPunct="1"/>
            <a:r>
              <a:rPr lang="en-US" altLang="en-US"/>
              <a:t>Personal Development Planning</a:t>
            </a:r>
          </a:p>
        </p:txBody>
      </p:sp>
      <p:sp>
        <p:nvSpPr>
          <p:cNvPr id="6149" name="Rectangle 3"/>
          <p:cNvSpPr>
            <a:spLocks noGrp="1" noChangeArrowheads="1"/>
          </p:cNvSpPr>
          <p:nvPr>
            <p:ph type="body" idx="1"/>
          </p:nvPr>
        </p:nvSpPr>
        <p:spPr/>
        <p:txBody>
          <a:bodyPr/>
          <a:lstStyle/>
          <a:p>
            <a:pPr eaLnBrk="1" hangingPunct="1">
              <a:lnSpc>
                <a:spcPct val="90000"/>
              </a:lnSpc>
            </a:pPr>
            <a:r>
              <a:rPr lang="en-GB" altLang="en-US" dirty="0"/>
              <a:t>PDP is driven by: </a:t>
            </a:r>
          </a:p>
          <a:p>
            <a:pPr lvl="1" eaLnBrk="1" hangingPunct="1">
              <a:lnSpc>
                <a:spcPct val="90000"/>
              </a:lnSpc>
            </a:pPr>
            <a:r>
              <a:rPr lang="en-GB" altLang="en-US" b="1" dirty="0">
                <a:solidFill>
                  <a:schemeClr val="hlink"/>
                </a:solidFill>
              </a:rPr>
              <a:t>Reflecting</a:t>
            </a:r>
            <a:r>
              <a:rPr lang="en-GB" altLang="en-US" b="1" dirty="0"/>
              <a:t>: </a:t>
            </a:r>
            <a:r>
              <a:rPr lang="en-GB" altLang="en-US" dirty="0"/>
              <a:t>how past skills are gained, reasons on successes and failures</a:t>
            </a:r>
          </a:p>
          <a:p>
            <a:pPr lvl="1" eaLnBrk="1" hangingPunct="1">
              <a:lnSpc>
                <a:spcPct val="90000"/>
              </a:lnSpc>
            </a:pPr>
            <a:endParaRPr lang="en-GB" altLang="en-US" dirty="0"/>
          </a:p>
          <a:p>
            <a:pPr lvl="1" eaLnBrk="1" hangingPunct="1">
              <a:lnSpc>
                <a:spcPct val="90000"/>
              </a:lnSpc>
            </a:pPr>
            <a:r>
              <a:rPr lang="en-GB" altLang="en-US" b="1" dirty="0">
                <a:solidFill>
                  <a:srgbClr val="2B1A92"/>
                </a:solidFill>
              </a:rPr>
              <a:t>Planning</a:t>
            </a:r>
            <a:r>
              <a:rPr lang="en-GB" altLang="en-US" b="1" dirty="0"/>
              <a:t>:</a:t>
            </a:r>
            <a:r>
              <a:rPr lang="en-GB" altLang="en-US" dirty="0"/>
              <a:t> how you are going to develop a certain skill that you want or need to face the future/to complete your degree, follow a specific career or achieve a personal goal</a:t>
            </a:r>
            <a:r>
              <a:rPr lang="en-US" altLang="en-US" dirty="0"/>
              <a:t> </a:t>
            </a:r>
          </a:p>
        </p:txBody>
      </p:sp>
      <p:sp>
        <p:nvSpPr>
          <p:cNvPr id="2" name="Date Placeholder 1">
            <a:extLst>
              <a:ext uri="{FF2B5EF4-FFF2-40B4-BE49-F238E27FC236}">
                <a16:creationId xmlns:a16="http://schemas.microsoft.com/office/drawing/2014/main" id="{D181E940-5670-26AC-C5DF-C54C82CC857A}"/>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17AE2FE4-12E5-DB2A-A475-6FF49DD08BCC}"/>
              </a:ext>
            </a:extLst>
          </p:cNvPr>
          <p:cNvSpPr>
            <a:spLocks noGrp="1"/>
          </p:cNvSpPr>
          <p:nvPr>
            <p:ph type="ftr" sz="quarter" idx="11"/>
          </p:nvPr>
        </p:nvSpPr>
        <p:spPr/>
        <p:txBody>
          <a:bodyPr/>
          <a:lstStyle/>
          <a:p>
            <a:r>
              <a:rPr lang="en-US"/>
              <a:t>Lecture 1 - Personal Development Planning</a:t>
            </a:r>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1B6F5B5-692A-3475-72AA-54F0385B18E7}"/>
                  </a:ext>
                </a:extLst>
              </p14:cNvPr>
              <p14:cNvContentPartPr/>
              <p14:nvPr/>
            </p14:nvContentPartPr>
            <p14:xfrm>
              <a:off x="1630793" y="2119892"/>
              <a:ext cx="9337320" cy="143280"/>
            </p14:xfrm>
          </p:contentPart>
        </mc:Choice>
        <mc:Fallback>
          <p:pic>
            <p:nvPicPr>
              <p:cNvPr id="4" name="Ink 3">
                <a:extLst>
                  <a:ext uri="{FF2B5EF4-FFF2-40B4-BE49-F238E27FC236}">
                    <a16:creationId xmlns:a16="http://schemas.microsoft.com/office/drawing/2014/main" id="{41B6F5B5-692A-3475-72AA-54F0385B18E7}"/>
                  </a:ext>
                </a:extLst>
              </p:cNvPr>
              <p:cNvPicPr/>
              <p:nvPr/>
            </p:nvPicPr>
            <p:blipFill>
              <a:blip r:embed="rId4"/>
              <a:stretch>
                <a:fillRect/>
              </a:stretch>
            </p:blipFill>
            <p:spPr>
              <a:xfrm>
                <a:off x="1558793" y="1976252"/>
                <a:ext cx="94809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74668E71-F5B4-C5FB-6E3B-752CEB30F693}"/>
                  </a:ext>
                </a:extLst>
              </p14:cNvPr>
              <p14:cNvContentPartPr/>
              <p14:nvPr/>
            </p14:nvContentPartPr>
            <p14:xfrm>
              <a:off x="1668593" y="2883092"/>
              <a:ext cx="9558000" cy="77040"/>
            </p14:xfrm>
          </p:contentPart>
        </mc:Choice>
        <mc:Fallback>
          <p:pic>
            <p:nvPicPr>
              <p:cNvPr id="5" name="Ink 4">
                <a:extLst>
                  <a:ext uri="{FF2B5EF4-FFF2-40B4-BE49-F238E27FC236}">
                    <a16:creationId xmlns:a16="http://schemas.microsoft.com/office/drawing/2014/main" id="{74668E71-F5B4-C5FB-6E3B-752CEB30F693}"/>
                  </a:ext>
                </a:extLst>
              </p:cNvPr>
              <p:cNvPicPr/>
              <p:nvPr/>
            </p:nvPicPr>
            <p:blipFill>
              <a:blip r:embed="rId6"/>
              <a:stretch>
                <a:fillRect/>
              </a:stretch>
            </p:blipFill>
            <p:spPr>
              <a:xfrm>
                <a:off x="1596593" y="2739452"/>
                <a:ext cx="970164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A553F48B-B3C6-BEC9-3970-B0F7A06956F4}"/>
                  </a:ext>
                </a:extLst>
              </p14:cNvPr>
              <p14:cNvContentPartPr/>
              <p14:nvPr/>
            </p14:nvContentPartPr>
            <p14:xfrm>
              <a:off x="1649513" y="3176132"/>
              <a:ext cx="2196000" cy="160920"/>
            </p14:xfrm>
          </p:contentPart>
        </mc:Choice>
        <mc:Fallback>
          <p:pic>
            <p:nvPicPr>
              <p:cNvPr id="6" name="Ink 5">
                <a:extLst>
                  <a:ext uri="{FF2B5EF4-FFF2-40B4-BE49-F238E27FC236}">
                    <a16:creationId xmlns:a16="http://schemas.microsoft.com/office/drawing/2014/main" id="{A553F48B-B3C6-BEC9-3970-B0F7A06956F4}"/>
                  </a:ext>
                </a:extLst>
              </p:cNvPr>
              <p:cNvPicPr/>
              <p:nvPr/>
            </p:nvPicPr>
            <p:blipFill>
              <a:blip r:embed="rId8"/>
              <a:stretch>
                <a:fillRect/>
              </a:stretch>
            </p:blipFill>
            <p:spPr>
              <a:xfrm>
                <a:off x="1577513" y="3032492"/>
                <a:ext cx="233964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43F61A79-3038-E97E-A7A1-70E159C20CE6}"/>
                  </a:ext>
                </a:extLst>
              </p14:cNvPr>
              <p14:cNvContentPartPr/>
              <p14:nvPr/>
            </p14:nvContentPartPr>
            <p14:xfrm>
              <a:off x="1668593" y="3076412"/>
              <a:ext cx="1114920" cy="53640"/>
            </p14:xfrm>
          </p:contentPart>
        </mc:Choice>
        <mc:Fallback>
          <p:pic>
            <p:nvPicPr>
              <p:cNvPr id="7" name="Ink 6">
                <a:extLst>
                  <a:ext uri="{FF2B5EF4-FFF2-40B4-BE49-F238E27FC236}">
                    <a16:creationId xmlns:a16="http://schemas.microsoft.com/office/drawing/2014/main" id="{43F61A79-3038-E97E-A7A1-70E159C20CE6}"/>
                  </a:ext>
                </a:extLst>
              </p:cNvPr>
              <p:cNvPicPr/>
              <p:nvPr/>
            </p:nvPicPr>
            <p:blipFill>
              <a:blip r:embed="rId10"/>
              <a:stretch>
                <a:fillRect/>
              </a:stretch>
            </p:blipFill>
            <p:spPr>
              <a:xfrm>
                <a:off x="1596593" y="2932412"/>
                <a:ext cx="1258560" cy="341280"/>
              </a:xfrm>
              <a:prstGeom prst="rect">
                <a:avLst/>
              </a:prstGeom>
            </p:spPr>
          </p:pic>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2,382619339,\\rcognt21\pge\Adobe Presenter Projects\Astrid Recordings\Reflective Practice\Reflection and Reflective Practice RCOG\Media.ppcx"/>
</p:tagLst>
</file>

<file path=ppt/tags/tag2.xml><?xml version="1.0" encoding="utf-8"?>
<p:tagLst xmlns:a="http://schemas.openxmlformats.org/drawingml/2006/main" xmlns:r="http://schemas.openxmlformats.org/officeDocument/2006/relationships" xmlns:p="http://schemas.openxmlformats.org/presentationml/2006/main">
  <p:tag name="PPSNARRATION" val="4,382619339,\\rcognt21\pge\Adobe Presenter Projects\Astrid Recordings\Reflective Practice\Reflection and Reflective Practice RCOG\Media.ppcx"/>
</p:tagLst>
</file>

<file path=ppt/tags/tag3.xml><?xml version="1.0" encoding="utf-8"?>
<p:tagLst xmlns:a="http://schemas.openxmlformats.org/drawingml/2006/main" xmlns:r="http://schemas.openxmlformats.org/officeDocument/2006/relationships" xmlns:p="http://schemas.openxmlformats.org/presentationml/2006/main">
  <p:tag name="PPSNARRATION" val="7,382619339,\\rcognt21\pge\Adobe Presenter Projects\Astrid Recordings\Reflective Practice\Reflection and Reflective Practice RCOG\Media.ppcx"/>
</p:tagLst>
</file>

<file path=ppt/tags/tag4.xml><?xml version="1.0" encoding="utf-8"?>
<p:tagLst xmlns:a="http://schemas.openxmlformats.org/drawingml/2006/main" xmlns:r="http://schemas.openxmlformats.org/officeDocument/2006/relationships" xmlns:p="http://schemas.openxmlformats.org/presentationml/2006/main">
  <p:tag name="PPSNARRATION" val="8,382619339,\\rcognt21\pge\Adobe Presenter Projects\Astrid Recordings\Reflective Practice\Reflection and Reflective Practice RCOG\Media.ppcx"/>
</p:tagLst>
</file>

<file path=ppt/tags/tag5.xml><?xml version="1.0" encoding="utf-8"?>
<p:tagLst xmlns:a="http://schemas.openxmlformats.org/drawingml/2006/main" xmlns:r="http://schemas.openxmlformats.org/officeDocument/2006/relationships" xmlns:p="http://schemas.openxmlformats.org/presentationml/2006/main">
  <p:tag name="PPSNARRATION" val="8,382619339,\\rcognt21\pge\Adobe Presenter Projects\Astrid Recordings\Reflective Practice\Reflection and Reflective Practice RCOG\Media.ppcx"/>
</p:tagLst>
</file>

<file path=ppt/tags/tag6.xml><?xml version="1.0" encoding="utf-8"?>
<p:tagLst xmlns:a="http://schemas.openxmlformats.org/drawingml/2006/main" xmlns:r="http://schemas.openxmlformats.org/officeDocument/2006/relationships" xmlns:p="http://schemas.openxmlformats.org/presentationml/2006/main">
  <p:tag name="PPSNARRATION" val="9,382619339,\\rcognt21\pge\Adobe Presenter Projects\Astrid Recordings\Reflective Practice\Reflection and Reflective Practice RCOG\Media.ppcx"/>
</p:tagLst>
</file>

<file path=ppt/tags/tag7.xml><?xml version="1.0" encoding="utf-8"?>
<p:tagLst xmlns:a="http://schemas.openxmlformats.org/drawingml/2006/main" xmlns:r="http://schemas.openxmlformats.org/officeDocument/2006/relationships" xmlns:p="http://schemas.openxmlformats.org/presentationml/2006/main">
  <p:tag name="PPSNARRATION" val="11,382619339,\\rcognt21\pge\Adobe Presenter Projects\Astrid Recordings\Reflective Practice\Reflection and Reflective Practice RCOG\Media.ppcx"/>
</p:tagLst>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9411</TotalTime>
  <Words>4824</Words>
  <Application>Microsoft Office PowerPoint</Application>
  <PresentationFormat>Widescreen</PresentationFormat>
  <Paragraphs>572</Paragraphs>
  <Slides>47</Slides>
  <Notes>22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ＭＳ Ｐゴシック</vt:lpstr>
      <vt:lpstr>Arial</vt:lpstr>
      <vt:lpstr>Bahnschrift SemiLight Condensed</vt:lpstr>
      <vt:lpstr>Calibri</vt:lpstr>
      <vt:lpstr>Quire Sans Pro Light</vt:lpstr>
      <vt:lpstr>Segoe Print</vt:lpstr>
      <vt:lpstr>Times New Roman</vt:lpstr>
      <vt:lpstr>Tisa Offc Serif Pro</vt:lpstr>
      <vt:lpstr>Wingdings</vt:lpstr>
      <vt:lpstr>Office Theme</vt:lpstr>
      <vt:lpstr>1_Office Theme</vt:lpstr>
      <vt:lpstr> Personal Development Planning  “The only journey is the journey within.”  </vt:lpstr>
      <vt:lpstr>Lecture 1 - Personal Development Planning</vt:lpstr>
      <vt:lpstr>In this Lecture you will learn:</vt:lpstr>
      <vt:lpstr>Assessment:</vt:lpstr>
      <vt:lpstr>Personal Development Planning</vt:lpstr>
      <vt:lpstr>Personal Development Planning</vt:lpstr>
      <vt:lpstr>Personal Development Planning</vt:lpstr>
      <vt:lpstr>Personal Development Planning</vt:lpstr>
      <vt:lpstr>Personal Development Planning</vt:lpstr>
      <vt:lpstr>Personal Development Planning</vt:lpstr>
      <vt:lpstr>Stages in Personal Development</vt:lpstr>
      <vt:lpstr>Stages in Personal Development</vt:lpstr>
      <vt:lpstr>Understanding oneself  (What is Self-Awareness ?)</vt:lpstr>
      <vt:lpstr>Self-Awareness – Study area of Social Science</vt:lpstr>
      <vt:lpstr>Self-Awareness – Study area of Social Science</vt:lpstr>
      <vt:lpstr>Self-Awareness – Study area of Social Science</vt:lpstr>
      <vt:lpstr>Five Core Aspects of Self-Awareness</vt:lpstr>
      <vt:lpstr>Five Core Aspects of Self-Awareness</vt:lpstr>
      <vt:lpstr>Cognitive Style Information acquisition and evaluation </vt:lpstr>
      <vt:lpstr>Reflective Practice</vt:lpstr>
      <vt:lpstr>Reflection and Reflective Practice</vt:lpstr>
      <vt:lpstr>PowerPoint Presentation</vt:lpstr>
      <vt:lpstr>Reflection and Reflective Practice</vt:lpstr>
      <vt:lpstr>PowerPoint Presentation</vt:lpstr>
      <vt:lpstr>PowerPoint Presentation</vt:lpstr>
      <vt:lpstr>PowerPoint Presentation</vt:lpstr>
      <vt:lpstr>Gibb’s Reflective Cycle</vt:lpstr>
      <vt:lpstr>PowerPoint Presentation</vt:lpstr>
      <vt:lpstr>PowerPoint Presentation</vt:lpstr>
      <vt:lpstr>Personal Development Plan</vt:lpstr>
      <vt:lpstr>Example : Software Company Technology Stack &amp;      Competency Matrix</vt:lpstr>
      <vt:lpstr>Senior Full Stack Software Engineer (.Net)</vt:lpstr>
      <vt:lpstr>Senior Full Stack Software Engineer (.Net)</vt:lpstr>
      <vt:lpstr>Senior Full Stack Software Engineer (.Net)</vt:lpstr>
      <vt:lpstr>Senior Full Stack Software Engineer (.Net)</vt:lpstr>
      <vt:lpstr>SWOT Analysis</vt:lpstr>
      <vt:lpstr>SWOT Analysis</vt:lpstr>
      <vt:lpstr>SWOT Analysis</vt:lpstr>
      <vt:lpstr>SWOT Analysis</vt:lpstr>
      <vt:lpstr>SWOT Analysis</vt:lpstr>
      <vt:lpstr>Goal Setting (Plan)</vt:lpstr>
      <vt:lpstr>Solid Goal Characteristics </vt:lpstr>
      <vt:lpstr>Leaders are Readers</vt:lpstr>
      <vt:lpstr>Model for Relating Goals to Performance and Satisfaction  (Locky and Latham model)</vt:lpstr>
      <vt:lpstr>PDP</vt:lpstr>
      <vt:lpstr>Final Words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DINSARA K H S it23588714</cp:lastModifiedBy>
  <cp:revision>519</cp:revision>
  <dcterms:created xsi:type="dcterms:W3CDTF">2003-11-26T17:06:38Z</dcterms:created>
  <dcterms:modified xsi:type="dcterms:W3CDTF">2025-08-30T18:33:29Z</dcterms:modified>
</cp:coreProperties>
</file>